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Klein Heavy" charset="1" panose="02000503060000020004"/>
      <p:regular r:id="rId22"/>
    </p:embeddedFont>
    <p:embeddedFont>
      <p:font typeface="Klein" charset="1" panose="02000503060000020004"/>
      <p:regular r:id="rId23"/>
    </p:embeddedFont>
    <p:embeddedFont>
      <p:font typeface="Klein Bold" charset="1" panose="02000503060000020004"/>
      <p:regular r:id="rId24"/>
    </p:embeddedFont>
    <p:embeddedFont>
      <p:font typeface="Bubblebody Neue Bold" charset="1" panose="00000500000000000000"/>
      <p:regular r:id="rId25"/>
    </p:embeddedFont>
    <p:embeddedFont>
      <p:font typeface="Canva Sans" charset="1" panose="020B0503030501040103"/>
      <p:regular r:id="rId26"/>
    </p:embeddedFont>
    <p:embeddedFont>
      <p:font typeface="Livvic" charset="1" panose="00000000000000000000"/>
      <p:regular r:id="rId27"/>
    </p:embeddedFont>
    <p:embeddedFont>
      <p:font typeface="Bobby Jones" charset="1" panose="00000000000000000000"/>
      <p:regular r:id="rId28"/>
    </p:embeddedFont>
    <p:embeddedFont>
      <p:font typeface="DM Sans" charset="1" panose="00000000000000000000"/>
      <p:regular r:id="rId29"/>
    </p:embeddedFont>
    <p:embeddedFont>
      <p:font typeface="Poppins Bold" charset="1" panose="00000800000000000000"/>
      <p:regular r:id="rId30"/>
    </p:embeddedFont>
    <p:embeddedFont>
      <p:font typeface="TT Interphases" charset="1" panose="02000503020000020004"/>
      <p:regular r:id="rId31"/>
    </p:embeddedFont>
    <p:embeddedFont>
      <p:font typeface="Kollektif Bold" charset="1" panose="020B0604020101010102"/>
      <p:regular r:id="rId32"/>
    </p:embeddedFont>
    <p:embeddedFont>
      <p:font typeface="Kollektif" charset="1" panose="020B0604020101010102"/>
      <p:regular r:id="rId33"/>
    </p:embeddedFont>
    <p:embeddedFont>
      <p:font typeface="Kollektif Bold Italics" charset="1" panose="020B0604020101010102"/>
      <p:regular r:id="rId34"/>
    </p:embeddedFont>
    <p:embeddedFont>
      <p:font typeface="Maven Pro" charset="1" panose="00000500000000000000"/>
      <p:regular r:id="rId35"/>
    </p:embeddedFont>
    <p:embeddedFont>
      <p:font typeface="Maven Pro Bold" charset="1" panose="00000800000000000000"/>
      <p:regular r:id="rId36"/>
    </p:embeddedFont>
    <p:embeddedFont>
      <p:font typeface="Poppins" charset="1" panose="00000500000000000000"/>
      <p:regular r:id="rId37"/>
    </p:embeddedFont>
    <p:embeddedFont>
      <p:font typeface="Nunito Bold" charset="1" panose="00000800000000000000"/>
      <p:regular r:id="rId38"/>
    </p:embeddedFont>
    <p:embeddedFont>
      <p:font typeface="Nunito" charset="1" panose="00000500000000000000"/>
      <p:regular r:id="rId39"/>
    </p:embeddedFont>
    <p:embeddedFont>
      <p:font typeface="Canva Sans Bold" charset="1" panose="020B0803030501040103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D4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53500" y="762000"/>
            <a:ext cx="8763000" cy="9931243"/>
            <a:chOff x="0" y="0"/>
            <a:chExt cx="660400" cy="748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748441"/>
            </a:xfrm>
            <a:custGeom>
              <a:avLst/>
              <a:gdLst/>
              <a:ahLst/>
              <a:cxnLst/>
              <a:rect r="r" b="b" t="t" l="l"/>
              <a:pathLst>
                <a:path h="74844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072"/>
                  </a:cubicBezTo>
                  <a:lnTo>
                    <a:pt x="660400" y="748441"/>
                  </a:lnTo>
                  <a:lnTo>
                    <a:pt x="0" y="748441"/>
                  </a:lnTo>
                  <a:lnTo>
                    <a:pt x="0" y="32738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8425"/>
              <a:ext cx="660400" cy="650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98239" y="2182186"/>
            <a:ext cx="7473522" cy="7753276"/>
          </a:xfrm>
          <a:custGeom>
            <a:avLst/>
            <a:gdLst/>
            <a:ahLst/>
            <a:cxnLst/>
            <a:rect r="r" b="b" t="t" l="l"/>
            <a:pathLst>
              <a:path h="7753276" w="7473522">
                <a:moveTo>
                  <a:pt x="0" y="0"/>
                </a:moveTo>
                <a:lnTo>
                  <a:pt x="7473522" y="0"/>
                </a:lnTo>
                <a:lnTo>
                  <a:pt x="7473522" y="7753276"/>
                </a:lnTo>
                <a:lnTo>
                  <a:pt x="0" y="7753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2972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-859244" y="8799510"/>
            <a:ext cx="20006488" cy="2891773"/>
            <a:chOff x="0" y="0"/>
            <a:chExt cx="26675317" cy="38556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14847" cy="823754"/>
            </a:xfrm>
            <a:custGeom>
              <a:avLst/>
              <a:gdLst/>
              <a:ahLst/>
              <a:cxnLst/>
              <a:rect r="r" b="b" t="t" l="l"/>
              <a:pathLst>
                <a:path h="823754" w="8914847">
                  <a:moveTo>
                    <a:pt x="0" y="0"/>
                  </a:moveTo>
                  <a:lnTo>
                    <a:pt x="8914847" y="0"/>
                  </a:lnTo>
                  <a:lnTo>
                    <a:pt x="8914847" y="823754"/>
                  </a:lnTo>
                  <a:lnTo>
                    <a:pt x="0" y="82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880235" y="0"/>
              <a:ext cx="8914847" cy="823754"/>
            </a:xfrm>
            <a:custGeom>
              <a:avLst/>
              <a:gdLst/>
              <a:ahLst/>
              <a:cxnLst/>
              <a:rect r="r" b="b" t="t" l="l"/>
              <a:pathLst>
                <a:path h="823754" w="8914847">
                  <a:moveTo>
                    <a:pt x="0" y="0"/>
                  </a:moveTo>
                  <a:lnTo>
                    <a:pt x="8914847" y="0"/>
                  </a:lnTo>
                  <a:lnTo>
                    <a:pt x="8914847" y="823754"/>
                  </a:lnTo>
                  <a:lnTo>
                    <a:pt x="0" y="82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760470" y="0"/>
              <a:ext cx="8914847" cy="823754"/>
            </a:xfrm>
            <a:custGeom>
              <a:avLst/>
              <a:gdLst/>
              <a:ahLst/>
              <a:cxnLst/>
              <a:rect r="r" b="b" t="t" l="l"/>
              <a:pathLst>
                <a:path h="823754" w="8914847">
                  <a:moveTo>
                    <a:pt x="0" y="0"/>
                  </a:moveTo>
                  <a:lnTo>
                    <a:pt x="8914847" y="0"/>
                  </a:lnTo>
                  <a:lnTo>
                    <a:pt x="8914847" y="823754"/>
                  </a:lnTo>
                  <a:lnTo>
                    <a:pt x="0" y="82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510659" y="411877"/>
              <a:ext cx="25654000" cy="3443820"/>
              <a:chOff x="0" y="0"/>
              <a:chExt cx="5067457" cy="68026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067457" cy="680261"/>
              </a:xfrm>
              <a:custGeom>
                <a:avLst/>
                <a:gdLst/>
                <a:ahLst/>
                <a:cxnLst/>
                <a:rect r="r" b="b" t="t" l="l"/>
                <a:pathLst>
                  <a:path h="680261" w="5067457">
                    <a:moveTo>
                      <a:pt x="0" y="0"/>
                    </a:moveTo>
                    <a:lnTo>
                      <a:pt x="5067457" y="0"/>
                    </a:lnTo>
                    <a:lnTo>
                      <a:pt x="5067457" y="680261"/>
                    </a:lnTo>
                    <a:lnTo>
                      <a:pt x="0" y="680261"/>
                    </a:lnTo>
                    <a:close/>
                  </a:path>
                </a:pathLst>
              </a:custGeom>
              <a:solidFill>
                <a:srgbClr val="38ABD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5067457" cy="699311"/>
              </a:xfrm>
              <a:prstGeom prst="rect">
                <a:avLst/>
              </a:prstGeom>
            </p:spPr>
            <p:txBody>
              <a:bodyPr anchor="ctr" rtlCol="false" tIns="51043" lIns="51043" bIns="51043" rIns="51043"/>
              <a:lstStyle/>
              <a:p>
                <a:pPr algn="ctr" marL="0" indent="0" lvl="0">
                  <a:lnSpc>
                    <a:spcPts val="208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243942" y="2840415"/>
            <a:ext cx="8900058" cy="4247747"/>
            <a:chOff x="0" y="0"/>
            <a:chExt cx="11866744" cy="566366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4796380"/>
              <a:ext cx="11866744" cy="86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87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7625"/>
              <a:ext cx="11866744" cy="4665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88"/>
                </a:lnSpc>
              </a:pPr>
              <a:r>
                <a:rPr lang="en-US" sz="5535" b="true">
                  <a:solidFill>
                    <a:srgbClr val="000001"/>
                  </a:solidFill>
                  <a:latin typeface="Klein Heavy"/>
                  <a:ea typeface="Klein Heavy"/>
                  <a:cs typeface="Klein Heavy"/>
                  <a:sym typeface="Klein Heavy"/>
                </a:rPr>
                <a:t>AI-Driven Flood Prediction And Mapping System</a:t>
              </a:r>
            </a:p>
            <a:p>
              <a:pPr algn="l" marL="0" indent="0" lvl="0">
                <a:lnSpc>
                  <a:spcPts val="894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642370"/>
            <a:ext cx="7195906" cy="4644630"/>
          </a:xfrm>
          <a:custGeom>
            <a:avLst/>
            <a:gdLst/>
            <a:ahLst/>
            <a:cxnLst/>
            <a:rect r="r" b="b" t="t" l="l"/>
            <a:pathLst>
              <a:path h="4644630" w="7195906">
                <a:moveTo>
                  <a:pt x="0" y="0"/>
                </a:moveTo>
                <a:lnTo>
                  <a:pt x="7195906" y="0"/>
                </a:lnTo>
                <a:lnTo>
                  <a:pt x="7195906" y="4644630"/>
                </a:lnTo>
                <a:lnTo>
                  <a:pt x="0" y="464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44660"/>
            <a:ext cx="7577855" cy="105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357382" y="2845892"/>
            <a:ext cx="7930618" cy="4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8"/>
              </a:lnSpc>
            </a:pPr>
          </a:p>
          <a:p>
            <a:pPr algn="l" marL="521089" indent="-260544" lvl="1">
              <a:lnSpc>
                <a:spcPts val="3378"/>
              </a:lnSpc>
              <a:buFont typeface="Arial"/>
              <a:buChar char="•"/>
            </a:pPr>
            <a:r>
              <a:rPr lang="en-US" sz="2413" spc="-118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Pipeline → ML/DL Models → Evaluation → Streamlit App</a:t>
            </a:r>
          </a:p>
          <a:p>
            <a:pPr algn="l" marL="521089" indent="-260544" lvl="1">
              <a:lnSpc>
                <a:spcPts val="3378"/>
              </a:lnSpc>
              <a:buFont typeface="Arial"/>
              <a:buChar char="•"/>
            </a:pPr>
            <a:r>
              <a:rPr lang="en-US" sz="2413" spc="-118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GUI Features:</a:t>
            </a:r>
          </a:p>
          <a:p>
            <a:pPr algn="l" marL="521089" indent="-260544" lvl="1">
              <a:lnSpc>
                <a:spcPts val="3378"/>
              </a:lnSpc>
              <a:buFont typeface="Arial"/>
              <a:buChar char="•"/>
            </a:pPr>
          </a:p>
          <a:p>
            <a:pPr algn="l" marL="1042178" indent="-347393" lvl="2">
              <a:lnSpc>
                <a:spcPts val="3378"/>
              </a:lnSpc>
              <a:buFont typeface="Arial"/>
              <a:buChar char="⚬"/>
            </a:pPr>
            <a:r>
              <a:rPr lang="en-US" sz="2413" spc="-118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Risk Prediction- input sliders.</a:t>
            </a:r>
          </a:p>
          <a:p>
            <a:pPr algn="l" marL="1042178" indent="-347393" lvl="2">
              <a:lnSpc>
                <a:spcPts val="3378"/>
              </a:lnSpc>
              <a:buFont typeface="Arial"/>
              <a:buChar char="⚬"/>
            </a:pPr>
            <a:r>
              <a:rPr lang="en-US" sz="2413" spc="-118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Image Upload → Segmented Map Output.</a:t>
            </a:r>
          </a:p>
          <a:p>
            <a:pPr algn="l" marL="1042178" indent="-347393" lvl="2">
              <a:lnSpc>
                <a:spcPts val="3378"/>
              </a:lnSpc>
              <a:buFont typeface="Arial"/>
              <a:buChar char="⚬"/>
            </a:pPr>
            <a:r>
              <a:rPr lang="en-US" sz="2413" spc="-118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Real-time visual feedback.</a:t>
            </a:r>
          </a:p>
          <a:p>
            <a:pPr algn="l">
              <a:lnSpc>
                <a:spcPts val="3378"/>
              </a:lnSpc>
            </a:pPr>
          </a:p>
          <a:p>
            <a:pPr algn="l">
              <a:lnSpc>
                <a:spcPts val="3378"/>
              </a:lnSpc>
            </a:pPr>
          </a:p>
          <a:p>
            <a:pPr algn="l">
              <a:lnSpc>
                <a:spcPts val="337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90135" y="2585860"/>
            <a:ext cx="7577855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System 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87595" y="-3444240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6354" y="2380621"/>
            <a:ext cx="6857312" cy="4903038"/>
            <a:chOff x="0" y="0"/>
            <a:chExt cx="1062377" cy="7596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62377" cy="759609"/>
            </a:xfrm>
            <a:custGeom>
              <a:avLst/>
              <a:gdLst/>
              <a:ahLst/>
              <a:cxnLst/>
              <a:rect r="r" b="b" t="t" l="l"/>
              <a:pathLst>
                <a:path h="759609" w="1062377">
                  <a:moveTo>
                    <a:pt x="0" y="0"/>
                  </a:moveTo>
                  <a:lnTo>
                    <a:pt x="1062377" y="0"/>
                  </a:lnTo>
                  <a:lnTo>
                    <a:pt x="1062377" y="759609"/>
                  </a:lnTo>
                  <a:lnTo>
                    <a:pt x="0" y="759609"/>
                  </a:lnTo>
                  <a:close/>
                </a:path>
              </a:pathLst>
            </a:custGeom>
            <a:solidFill>
              <a:srgbClr val="EDC2C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062377" cy="816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b="true" sz="2400">
                  <a:solidFill>
                    <a:srgbClr val="000000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XGBoost</a:t>
              </a:r>
            </a:p>
            <a:p>
              <a:pPr algn="l" marL="518175" indent="-259087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Accuracy: 99.21%</a:t>
              </a:r>
            </a:p>
            <a:p>
              <a:pPr algn="l" marL="518175" indent="-259087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AUC: 0.9998 (near-perfect)</a:t>
              </a:r>
            </a:p>
            <a:p>
              <a:pPr algn="l" marL="518175" indent="-259087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Log Loss: 0.0213 → excellent probability calibration</a:t>
              </a:r>
            </a:p>
            <a:p>
              <a:pPr algn="l" marL="518175" indent="-259087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Strengths: Great at predicting Medium Risk; well-calibrated confidence levels.</a:t>
              </a: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04336" y="2380621"/>
            <a:ext cx="6654964" cy="4959249"/>
            <a:chOff x="0" y="0"/>
            <a:chExt cx="1031028" cy="7683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1028" cy="768317"/>
            </a:xfrm>
            <a:custGeom>
              <a:avLst/>
              <a:gdLst/>
              <a:ahLst/>
              <a:cxnLst/>
              <a:rect r="r" b="b" t="t" l="l"/>
              <a:pathLst>
                <a:path h="768317" w="1031028">
                  <a:moveTo>
                    <a:pt x="0" y="0"/>
                  </a:moveTo>
                  <a:lnTo>
                    <a:pt x="1031028" y="0"/>
                  </a:lnTo>
                  <a:lnTo>
                    <a:pt x="1031028" y="768317"/>
                  </a:lnTo>
                  <a:lnTo>
                    <a:pt x="0" y="768317"/>
                  </a:lnTo>
                  <a:close/>
                </a:path>
              </a:pathLst>
            </a:custGeom>
            <a:solidFill>
              <a:srgbClr val="EDC2C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31028" cy="815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000000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Random Forest</a:t>
              </a:r>
            </a:p>
            <a:p>
              <a:pPr algn="ctr">
                <a:lnSpc>
                  <a:spcPts val="3080"/>
                </a:lnSpc>
              </a:pPr>
            </a:p>
            <a:p>
              <a:pPr algn="l" marL="474996" indent="-237498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Accuracy: 99.1%</a:t>
              </a:r>
            </a:p>
            <a:p>
              <a:pPr algn="l" marL="474996" indent="-237498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AUC: 0.99</a:t>
              </a:r>
            </a:p>
            <a:p>
              <a:pPr algn="l" marL="474996" indent="-237498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Log Loss: 0.077 → slightly higher than XGB</a:t>
              </a:r>
            </a:p>
            <a:p>
              <a:pPr algn="l" marL="474996" indent="-237498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Strengths: Robust baseline performance; interpretable decision trees.</a:t>
              </a: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1400"/>
                </a:lnSpc>
              </a:pPr>
            </a:p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19638"/>
            <a:ext cx="6965739" cy="222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</a:p>
          <a:p>
            <a:pPr algn="l">
              <a:lnSpc>
                <a:spcPts val="4375"/>
              </a:lnSpc>
            </a:pPr>
            <a:r>
              <a:rPr lang="en-US" b="true" sz="3646" i="true">
                <a:solidFill>
                  <a:srgbClr val="000000"/>
                </a:solidFill>
                <a:latin typeface="Kollektif Bold Italics"/>
                <a:ea typeface="Kollektif Bold Italics"/>
                <a:cs typeface="Kollektif Bold Italics"/>
                <a:sym typeface="Kollektif Bold Italics"/>
              </a:rPr>
              <a:t>Results: ML Models</a:t>
            </a:r>
          </a:p>
          <a:p>
            <a:pPr algn="l">
              <a:lnSpc>
                <a:spcPts val="4375"/>
              </a:lnSpc>
            </a:pPr>
          </a:p>
          <a:p>
            <a:pPr algn="l">
              <a:lnSpc>
                <a:spcPts val="437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45546" y="7245559"/>
            <a:ext cx="17942454" cy="38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</a:p>
          <a:p>
            <a:pPr algn="ctr" marL="561336" indent="-280668" lvl="1">
              <a:lnSpc>
                <a:spcPts val="337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ROC and Precision-Recall Curves showed high class separability</a:t>
            </a:r>
          </a:p>
          <a:p>
            <a:pPr algn="ctr" marL="561336" indent="-280668" lvl="1">
              <a:lnSpc>
                <a:spcPts val="337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Both models achieved &gt;0.98 Precision for High and Medium flood risk.</a:t>
            </a:r>
          </a:p>
          <a:p>
            <a:pPr algn="ctr" marL="561336" indent="-280668" lvl="1">
              <a:lnSpc>
                <a:spcPts val="337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XGBoost had smoother ROC &amp; PR curves, indicating better stability.</a:t>
            </a:r>
          </a:p>
          <a:p>
            <a:pPr algn="ctr" marL="561336" indent="-280668" lvl="1">
              <a:lnSpc>
                <a:spcPts val="337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Confusion Matrices showed minimal misclassification, with XGBoost being slightly more precise in Medium Risk.</a:t>
            </a:r>
          </a:p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.</a:t>
            </a:r>
          </a:p>
          <a:p>
            <a:pPr algn="ctr">
              <a:lnSpc>
                <a:spcPts val="3379"/>
              </a:lnSpc>
              <a:spcBef>
                <a:spcPct val="0"/>
              </a:spcBef>
            </a:pPr>
          </a:p>
          <a:p>
            <a:pPr algn="ctr">
              <a:lnSpc>
                <a:spcPts val="33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7188" y="2853472"/>
            <a:ext cx="15912112" cy="355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6"/>
              </a:lnSpc>
            </a:pPr>
          </a:p>
          <a:p>
            <a:pPr algn="just" marL="722716" indent="-361358" lvl="1">
              <a:lnSpc>
                <a:spcPts val="4686"/>
              </a:lnSpc>
              <a:buFont typeface="Arial"/>
              <a:buChar char="•"/>
            </a:pPr>
            <a:r>
              <a:rPr lang="en-US" sz="3347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IoU: ~0.88 | Dice Coefficient: ~0.90</a:t>
            </a:r>
          </a:p>
          <a:p>
            <a:pPr algn="just" marL="722716" indent="-361358" lvl="1">
              <a:lnSpc>
                <a:spcPts val="4686"/>
              </a:lnSpc>
              <a:buFont typeface="Arial"/>
              <a:buChar char="•"/>
            </a:pPr>
            <a:r>
              <a:rPr lang="en-US" sz="3347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Fine-tuned for better boundary segmentation.</a:t>
            </a:r>
          </a:p>
          <a:p>
            <a:pPr algn="just" marL="722716" indent="-361358" lvl="1">
              <a:lnSpc>
                <a:spcPts val="4686"/>
              </a:lnSpc>
              <a:buFont typeface="Arial"/>
              <a:buChar char="•"/>
            </a:pPr>
            <a:r>
              <a:rPr lang="en-US" sz="3347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Visual outputs aligned well with ground-truth flood maps.</a:t>
            </a:r>
          </a:p>
          <a:p>
            <a:pPr algn="just">
              <a:lnSpc>
                <a:spcPts val="4686"/>
              </a:lnSpc>
            </a:pPr>
          </a:p>
          <a:p>
            <a:pPr algn="just">
              <a:lnSpc>
                <a:spcPts val="4686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347188" y="641349"/>
            <a:ext cx="10018817" cy="334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</a:p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RESULTS: U-NET</a:t>
            </a:r>
          </a:p>
          <a:p>
            <a:pPr algn="ctr">
              <a:lnSpc>
                <a:spcPts val="6400"/>
              </a:lnSpc>
            </a:pPr>
          </a:p>
          <a:p>
            <a:pPr algn="ctr">
              <a:lnSpc>
                <a:spcPts val="64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54175" y="-1238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799290" y="900019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5713" y="414823"/>
            <a:ext cx="342616" cy="359616"/>
          </a:xfrm>
          <a:custGeom>
            <a:avLst/>
            <a:gdLst/>
            <a:ahLst/>
            <a:cxnLst/>
            <a:rect r="r" b="b" t="t" l="l"/>
            <a:pathLst>
              <a:path h="359616" w="342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28563" y="3311130"/>
            <a:ext cx="1042538" cy="47625"/>
            <a:chOff x="0" y="0"/>
            <a:chExt cx="274578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34623" y="26361"/>
            <a:ext cx="18288000" cy="6664789"/>
          </a:xfrm>
          <a:custGeom>
            <a:avLst/>
            <a:gdLst/>
            <a:ahLst/>
            <a:cxnLst/>
            <a:rect r="r" b="b" t="t" l="l"/>
            <a:pathLst>
              <a:path h="6664789" w="18288000">
                <a:moveTo>
                  <a:pt x="0" y="0"/>
                </a:moveTo>
                <a:lnTo>
                  <a:pt x="18288000" y="0"/>
                </a:lnTo>
                <a:lnTo>
                  <a:pt x="18288000" y="6664789"/>
                </a:lnTo>
                <a:lnTo>
                  <a:pt x="0" y="666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91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898530" y="508149"/>
            <a:ext cx="809760" cy="20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71101" y="4563943"/>
            <a:ext cx="15282276" cy="548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191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Main Functionalities:</a:t>
            </a:r>
          </a:p>
          <a:p>
            <a:pPr algn="ctr">
              <a:lnSpc>
                <a:spcPts val="2965"/>
              </a:lnSpc>
            </a:pPr>
          </a:p>
          <a:p>
            <a:pPr algn="ctr" marL="492482" indent="-246241" lvl="1">
              <a:lnSpc>
                <a:spcPts val="2965"/>
              </a:lnSpc>
              <a:buFont typeface="Arial"/>
              <a:buChar char="•"/>
            </a:pPr>
            <a:r>
              <a:rPr lang="en-US" sz="2281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🌧️ Flood Risk Prediction (Random Forest &amp; XGBoost)</a:t>
            </a:r>
          </a:p>
          <a:p>
            <a:pPr algn="ctr">
              <a:lnSpc>
                <a:spcPts val="2965"/>
              </a:lnSpc>
            </a:pPr>
          </a:p>
          <a:p>
            <a:pPr algn="ctr" marL="984964" indent="-328321" lvl="2">
              <a:lnSpc>
                <a:spcPts val="2965"/>
              </a:lnSpc>
              <a:buFont typeface="Arial"/>
              <a:buChar char="⚬"/>
            </a:pPr>
            <a:r>
              <a:rPr lang="en-US" sz="228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Inputs: Sliders for rainfall, infrastructure, climate, etc.</a:t>
            </a:r>
          </a:p>
          <a:p>
            <a:pPr algn="ctr" marL="984964" indent="-328321" lvl="2">
              <a:lnSpc>
                <a:spcPts val="2965"/>
              </a:lnSpc>
              <a:buFont typeface="Arial"/>
              <a:buChar char="⚬"/>
            </a:pPr>
            <a:r>
              <a:rPr lang="en-US" sz="228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Output: Low / Medium / High risk</a:t>
            </a:r>
          </a:p>
          <a:p>
            <a:pPr algn="ctr">
              <a:lnSpc>
                <a:spcPts val="2965"/>
              </a:lnSpc>
            </a:pPr>
          </a:p>
          <a:p>
            <a:pPr algn="ctr" marL="492482" indent="-246241" lvl="1">
              <a:lnSpc>
                <a:spcPts val="2965"/>
              </a:lnSpc>
              <a:buFont typeface="Arial"/>
              <a:buChar char="•"/>
            </a:pPr>
            <a:r>
              <a:rPr lang="en-US" sz="2281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🛰️ Flood Image Segmentation</a:t>
            </a:r>
          </a:p>
          <a:p>
            <a:pPr algn="ctr">
              <a:lnSpc>
                <a:spcPts val="2965"/>
              </a:lnSpc>
            </a:pPr>
          </a:p>
          <a:p>
            <a:pPr algn="ctr" marL="984964" indent="-328321" lvl="2">
              <a:lnSpc>
                <a:spcPts val="2965"/>
              </a:lnSpc>
              <a:buFont typeface="Arial"/>
              <a:buChar char="⚬"/>
            </a:pPr>
            <a:r>
              <a:rPr lang="en-US" sz="228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Upload satellite images</a:t>
            </a:r>
          </a:p>
          <a:p>
            <a:pPr algn="ctr" marL="984964" indent="-328321" lvl="2">
              <a:lnSpc>
                <a:spcPts val="2965"/>
              </a:lnSpc>
              <a:buFont typeface="Arial"/>
              <a:buChar char="⚬"/>
            </a:pPr>
            <a:r>
              <a:rPr lang="en-US" sz="228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Get visual map showing flooded areas</a:t>
            </a:r>
          </a:p>
          <a:p>
            <a:pPr algn="ctr" marL="492482" indent="-246241" lvl="1">
              <a:lnSpc>
                <a:spcPts val="2965"/>
              </a:lnSpc>
              <a:buFont typeface="Arial"/>
              <a:buChar char="•"/>
            </a:pPr>
            <a:r>
              <a:rPr lang="en-US" sz="228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User-friendly design with real-time feedback.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</a:p>
          <a:p>
            <a:pPr algn="ctr">
              <a:lnSpc>
                <a:spcPts val="2849"/>
              </a:lnSpc>
              <a:spcBef>
                <a:spcPct val="0"/>
              </a:spcBef>
            </a:pPr>
          </a:p>
          <a:p>
            <a:pPr algn="ctr">
              <a:lnSpc>
                <a:spcPts val="28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5152" y="819150"/>
            <a:ext cx="11557696" cy="2844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Limitation &amp;Future Research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40782" y="3234142"/>
            <a:ext cx="10590779" cy="6339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</a:p>
          <a:p>
            <a:pPr algn="l">
              <a:lnSpc>
                <a:spcPts val="2835"/>
              </a:lnSpc>
            </a:pPr>
            <a:r>
              <a:rPr lang="en-US" sz="20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Faced:</a:t>
            </a:r>
          </a:p>
          <a:p>
            <a:pPr algn="l" marL="437254" indent="-218627" lvl="1">
              <a:lnSpc>
                <a:spcPts val="2835"/>
              </a:lnSpc>
              <a:buFont typeface="Arial"/>
              <a:buChar char="•"/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Data imbalance: Few high/low flood probability cases → solved via oversampling &amp; synthetic data.</a:t>
            </a:r>
          </a:p>
          <a:p>
            <a:pPr algn="l" marL="437254" indent="-218627" lvl="1">
              <a:lnSpc>
                <a:spcPts val="2835"/>
              </a:lnSpc>
              <a:buFont typeface="Arial"/>
              <a:buChar char="•"/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Large image size &amp; varied dimensions → resolved by standardizing to 256x256 and normalizing.</a:t>
            </a:r>
          </a:p>
          <a:p>
            <a:pPr algn="l" marL="437254" indent="-218627" lvl="1">
              <a:lnSpc>
                <a:spcPts val="2835"/>
              </a:lnSpc>
              <a:buFont typeface="Arial"/>
              <a:buChar char="•"/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DL models with limited compute → used data generators, callbacks, and fine-tuning.</a:t>
            </a:r>
          </a:p>
          <a:p>
            <a:pPr algn="l">
              <a:lnSpc>
                <a:spcPts val="2835"/>
              </a:lnSpc>
            </a:pPr>
            <a:r>
              <a:rPr lang="en-US" sz="20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work</a:t>
            </a:r>
          </a:p>
          <a:p>
            <a:pPr algn="l">
              <a:lnSpc>
                <a:spcPts val="2835"/>
              </a:lnSpc>
            </a:pPr>
          </a:p>
          <a:p>
            <a:pPr algn="l" marL="437254" indent="-218627" lvl="1">
              <a:lnSpc>
                <a:spcPts val="2835"/>
              </a:lnSpc>
              <a:buFont typeface="Arial"/>
              <a:buChar char="•"/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Limited data regions.</a:t>
            </a:r>
          </a:p>
          <a:p>
            <a:pPr algn="l" marL="437254" indent="-218627" lvl="1">
              <a:lnSpc>
                <a:spcPts val="2835"/>
              </a:lnSpc>
              <a:buFont typeface="Arial"/>
              <a:buChar char="•"/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Need for real-time satellite image integration.</a:t>
            </a:r>
          </a:p>
          <a:p>
            <a:pPr algn="l" marL="437254" indent="-218627" lvl="1">
              <a:lnSpc>
                <a:spcPts val="2835"/>
              </a:lnSpc>
              <a:buFont typeface="Arial"/>
              <a:buChar char="•"/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Future:</a:t>
            </a:r>
          </a:p>
          <a:p>
            <a:pPr algn="l" marL="874508" indent="-291503" lvl="2">
              <a:lnSpc>
                <a:spcPts val="2835"/>
              </a:lnSpc>
              <a:buFont typeface="Arial"/>
              <a:buChar char="⚬"/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 more diverse data sources.</a:t>
            </a:r>
          </a:p>
          <a:p>
            <a:pPr algn="l" marL="874508" indent="-291503" lvl="2">
              <a:lnSpc>
                <a:spcPts val="2835"/>
              </a:lnSpc>
              <a:buFont typeface="Arial"/>
              <a:buChar char="⚬"/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Expand to real-time weather APIs.</a:t>
            </a:r>
          </a:p>
          <a:p>
            <a:pPr algn="l">
              <a:lnSpc>
                <a:spcPts val="2835"/>
              </a:lnSpc>
            </a:pPr>
          </a:p>
          <a:p>
            <a:pPr algn="l">
              <a:lnSpc>
                <a:spcPts val="2835"/>
              </a:lnSpc>
            </a:pPr>
          </a:p>
          <a:p>
            <a:pPr algn="l">
              <a:lnSpc>
                <a:spcPts val="283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526684" y="3281767"/>
            <a:ext cx="4543159" cy="4526638"/>
          </a:xfrm>
          <a:custGeom>
            <a:avLst/>
            <a:gdLst/>
            <a:ahLst/>
            <a:cxnLst/>
            <a:rect r="r" b="b" t="t" l="l"/>
            <a:pathLst>
              <a:path h="4526638" w="4543159">
                <a:moveTo>
                  <a:pt x="0" y="0"/>
                </a:moveTo>
                <a:lnTo>
                  <a:pt x="4543159" y="0"/>
                </a:lnTo>
                <a:lnTo>
                  <a:pt x="4543159" y="4526639"/>
                </a:lnTo>
                <a:lnTo>
                  <a:pt x="0" y="4526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05955" y="-1045531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7713" y="-495565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4413"/>
            <a:ext cx="1133655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9"/>
              </a:lnSpc>
            </a:pPr>
            <a:r>
              <a:rPr lang="en-US" sz="7599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Analysis and 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9440" y="5475868"/>
            <a:ext cx="3991323" cy="319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</a:p>
          <a:p>
            <a:pPr algn="ctr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AI significantly improves flood prediction and mapping.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002671" y="5397813"/>
            <a:ext cx="7566245" cy="502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</a:p>
          <a:p>
            <a:pPr algn="ctr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ML and DL models outperform traditional methods.</a:t>
            </a:r>
          </a:p>
          <a:p>
            <a:pPr algn="ctr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XGBoost and Random Forest showed high accuracy in predicting flood risk based on structured data.</a:t>
            </a:r>
          </a:p>
          <a:p>
            <a:pPr algn="ctr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U-Net model effectively segmented satellite images to identify flood-affected areas with high spatial accuracy.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568917" y="5397813"/>
            <a:ext cx="3991323" cy="365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</a:p>
          <a:p>
            <a:pPr algn="ctr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System ready for real-world deployment to support disaster resilience.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7710337" y="2976300"/>
            <a:ext cx="2534480" cy="2528143"/>
            <a:chOff x="0" y="0"/>
            <a:chExt cx="3379306" cy="33708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79306" cy="3370858"/>
            </a:xfrm>
            <a:custGeom>
              <a:avLst/>
              <a:gdLst/>
              <a:ahLst/>
              <a:cxnLst/>
              <a:rect r="r" b="b" t="t" l="l"/>
              <a:pathLst>
                <a:path h="3370858" w="3379306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05600" y="1381277"/>
              <a:ext cx="568106" cy="631229"/>
            </a:xfrm>
            <a:custGeom>
              <a:avLst/>
              <a:gdLst/>
              <a:ahLst/>
              <a:cxnLst/>
              <a:rect r="r" b="b" t="t" l="l"/>
              <a:pathLst>
                <a:path h="631229" w="568106">
                  <a:moveTo>
                    <a:pt x="0" y="0"/>
                  </a:moveTo>
                  <a:lnTo>
                    <a:pt x="568106" y="0"/>
                  </a:lnTo>
                  <a:lnTo>
                    <a:pt x="568106" y="631230"/>
                  </a:lnTo>
                  <a:lnTo>
                    <a:pt x="0" y="631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16914" y="2976300"/>
            <a:ext cx="2534480" cy="2528143"/>
            <a:chOff x="0" y="0"/>
            <a:chExt cx="3379306" cy="33708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9306" cy="3370858"/>
            </a:xfrm>
            <a:custGeom>
              <a:avLst/>
              <a:gdLst/>
              <a:ahLst/>
              <a:cxnLst/>
              <a:rect r="r" b="b" t="t" l="l"/>
              <a:pathLst>
                <a:path h="3370858" w="3379306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03876" y="1311335"/>
              <a:ext cx="509272" cy="701171"/>
            </a:xfrm>
            <a:custGeom>
              <a:avLst/>
              <a:gdLst/>
              <a:ahLst/>
              <a:cxnLst/>
              <a:rect r="r" b="b" t="t" l="l"/>
              <a:pathLst>
                <a:path h="701171" w="509272">
                  <a:moveTo>
                    <a:pt x="0" y="0"/>
                  </a:moveTo>
                  <a:lnTo>
                    <a:pt x="509272" y="0"/>
                  </a:lnTo>
                  <a:lnTo>
                    <a:pt x="509272" y="701172"/>
                  </a:lnTo>
                  <a:lnTo>
                    <a:pt x="0" y="701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710858" y="1302766"/>
              <a:ext cx="502562" cy="502562"/>
            </a:xfrm>
            <a:custGeom>
              <a:avLst/>
              <a:gdLst/>
              <a:ahLst/>
              <a:cxnLst/>
              <a:rect r="r" b="b" t="t" l="l"/>
              <a:pathLst>
                <a:path h="502562" w="502562">
                  <a:moveTo>
                    <a:pt x="0" y="0"/>
                  </a:moveTo>
                  <a:lnTo>
                    <a:pt x="502562" y="0"/>
                  </a:lnTo>
                  <a:lnTo>
                    <a:pt x="502562" y="502561"/>
                  </a:lnTo>
                  <a:lnTo>
                    <a:pt x="0" y="502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127862" y="2906839"/>
            <a:ext cx="2534480" cy="2528143"/>
            <a:chOff x="0" y="0"/>
            <a:chExt cx="3379306" cy="33708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79306" cy="3370858"/>
            </a:xfrm>
            <a:custGeom>
              <a:avLst/>
              <a:gdLst/>
              <a:ahLst/>
              <a:cxnLst/>
              <a:rect r="r" b="b" t="t" l="l"/>
              <a:pathLst>
                <a:path h="3370858" w="3379306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62576" y="1358351"/>
              <a:ext cx="654155" cy="654155"/>
            </a:xfrm>
            <a:custGeom>
              <a:avLst/>
              <a:gdLst/>
              <a:ahLst/>
              <a:cxnLst/>
              <a:rect r="r" b="b" t="t" l="l"/>
              <a:pathLst>
                <a:path h="654155" w="654155">
                  <a:moveTo>
                    <a:pt x="0" y="0"/>
                  </a:moveTo>
                  <a:lnTo>
                    <a:pt x="654155" y="0"/>
                  </a:lnTo>
                  <a:lnTo>
                    <a:pt x="654155" y="654156"/>
                  </a:lnTo>
                  <a:lnTo>
                    <a:pt x="0" y="654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t="0" r="-8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83964" y="2068179"/>
            <a:ext cx="10720072" cy="6150641"/>
          </a:xfrm>
          <a:custGeom>
            <a:avLst/>
            <a:gdLst/>
            <a:ahLst/>
            <a:cxnLst/>
            <a:rect r="r" b="b" t="t" l="l"/>
            <a:pathLst>
              <a:path h="6150641" w="10720072">
                <a:moveTo>
                  <a:pt x="0" y="0"/>
                </a:moveTo>
                <a:lnTo>
                  <a:pt x="10720072" y="0"/>
                </a:lnTo>
                <a:lnTo>
                  <a:pt x="10720072" y="6150642"/>
                </a:lnTo>
                <a:lnTo>
                  <a:pt x="0" y="615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57441" y="4109817"/>
            <a:ext cx="8573119" cy="2067366"/>
            <a:chOff x="0" y="0"/>
            <a:chExt cx="11430825" cy="275648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1430825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65727"/>
              <a:ext cx="11430825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questions?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D4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29569" y="21549"/>
            <a:ext cx="6658431" cy="10265451"/>
          </a:xfrm>
          <a:custGeom>
            <a:avLst/>
            <a:gdLst/>
            <a:ahLst/>
            <a:cxnLst/>
            <a:rect r="r" b="b" t="t" l="l"/>
            <a:pathLst>
              <a:path h="10265451" w="6658431">
                <a:moveTo>
                  <a:pt x="0" y="0"/>
                </a:moveTo>
                <a:lnTo>
                  <a:pt x="6658431" y="0"/>
                </a:lnTo>
                <a:lnTo>
                  <a:pt x="6658431" y="10265451"/>
                </a:lnTo>
                <a:lnTo>
                  <a:pt x="0" y="1026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779" t="-207" r="-1971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3500" y="1899768"/>
            <a:ext cx="9525000" cy="4476750"/>
            <a:chOff x="0" y="0"/>
            <a:chExt cx="12700000" cy="5969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2700000" cy="5969000"/>
              <a:chOff x="0" y="0"/>
              <a:chExt cx="2508642" cy="11790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508642" cy="1179062"/>
              </a:xfrm>
              <a:custGeom>
                <a:avLst/>
                <a:gdLst/>
                <a:ahLst/>
                <a:cxnLst/>
                <a:rect r="r" b="b" t="t" l="l"/>
                <a:pathLst>
                  <a:path h="1179062" w="2508642">
                    <a:moveTo>
                      <a:pt x="41453" y="0"/>
                    </a:moveTo>
                    <a:lnTo>
                      <a:pt x="2467189" y="0"/>
                    </a:lnTo>
                    <a:cubicBezTo>
                      <a:pt x="2490083" y="0"/>
                      <a:pt x="2508642" y="18559"/>
                      <a:pt x="2508642" y="41453"/>
                    </a:cubicBezTo>
                    <a:lnTo>
                      <a:pt x="2508642" y="1137609"/>
                    </a:lnTo>
                    <a:cubicBezTo>
                      <a:pt x="2508642" y="1148603"/>
                      <a:pt x="2504275" y="1159147"/>
                      <a:pt x="2496501" y="1166921"/>
                    </a:cubicBezTo>
                    <a:cubicBezTo>
                      <a:pt x="2488727" y="1174694"/>
                      <a:pt x="2478183" y="1179062"/>
                      <a:pt x="2467189" y="1179062"/>
                    </a:cubicBezTo>
                    <a:lnTo>
                      <a:pt x="41453" y="1179062"/>
                    </a:lnTo>
                    <a:cubicBezTo>
                      <a:pt x="18559" y="1179062"/>
                      <a:pt x="0" y="1160503"/>
                      <a:pt x="0" y="1137609"/>
                    </a:cubicBezTo>
                    <a:lnTo>
                      <a:pt x="0" y="41453"/>
                    </a:lnTo>
                    <a:cubicBezTo>
                      <a:pt x="0" y="18559"/>
                      <a:pt x="18559" y="0"/>
                      <a:pt x="414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2508642" cy="120763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62000" y="682413"/>
              <a:ext cx="11176000" cy="4566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</a:p>
            <a:p>
              <a:pPr algn="l" marL="561342" indent="-280671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1"/>
                  </a:solidFill>
                  <a:latin typeface="Klein"/>
                  <a:ea typeface="Klein"/>
                  <a:cs typeface="Klein"/>
                  <a:sym typeface="Klein"/>
                </a:rPr>
                <a:t>Floods are among the most devastating natural disasters.</a:t>
              </a:r>
            </a:p>
            <a:p>
              <a:pPr algn="l" marL="561342" indent="-280671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1"/>
                  </a:solidFill>
                  <a:latin typeface="Klein"/>
                  <a:ea typeface="Klein"/>
                  <a:cs typeface="Klein"/>
                  <a:sym typeface="Klein"/>
                </a:rPr>
                <a:t>Traditional models rely on static data and often fail in dynamic conditions.</a:t>
              </a:r>
            </a:p>
            <a:p>
              <a:pPr algn="l" marL="561342" indent="-280671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1"/>
                  </a:solidFill>
                  <a:latin typeface="Klein"/>
                  <a:ea typeface="Klein"/>
                  <a:cs typeface="Klein"/>
                  <a:sym typeface="Klein"/>
                </a:rPr>
                <a:t>This research leverages AI to enhance flood prediction and mapping.</a:t>
              </a:r>
            </a:p>
            <a:p>
              <a:pPr algn="l">
                <a:lnSpc>
                  <a:spcPts val="33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33500" y="800100"/>
            <a:ext cx="952500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1"/>
                </a:solidFill>
                <a:latin typeface="Klein Heavy"/>
                <a:ea typeface="Klein Heavy"/>
                <a:cs typeface="Klein Heavy"/>
                <a:sym typeface="Klein Heavy"/>
              </a:rPr>
              <a:t>Introduction 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D4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5355" y="2952750"/>
            <a:ext cx="8724900" cy="4533900"/>
            <a:chOff x="0" y="0"/>
            <a:chExt cx="11633200" cy="6045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03200" y="203200"/>
              <a:ext cx="11430000" cy="5842000"/>
              <a:chOff x="0" y="0"/>
              <a:chExt cx="2257778" cy="115397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57778" cy="1153975"/>
              </a:xfrm>
              <a:custGeom>
                <a:avLst/>
                <a:gdLst/>
                <a:ahLst/>
                <a:cxnLst/>
                <a:rect r="r" b="b" t="t" l="l"/>
                <a:pathLst>
                  <a:path h="1153975" w="2257778">
                    <a:moveTo>
                      <a:pt x="46059" y="0"/>
                    </a:moveTo>
                    <a:lnTo>
                      <a:pt x="2211719" y="0"/>
                    </a:lnTo>
                    <a:cubicBezTo>
                      <a:pt x="2223935" y="0"/>
                      <a:pt x="2235650" y="4853"/>
                      <a:pt x="2244287" y="13490"/>
                    </a:cubicBezTo>
                    <a:cubicBezTo>
                      <a:pt x="2252925" y="22128"/>
                      <a:pt x="2257778" y="33843"/>
                      <a:pt x="2257778" y="46059"/>
                    </a:cubicBezTo>
                    <a:lnTo>
                      <a:pt x="2257778" y="1107917"/>
                    </a:lnTo>
                    <a:cubicBezTo>
                      <a:pt x="2257778" y="1133354"/>
                      <a:pt x="2237156" y="1153975"/>
                      <a:pt x="2211719" y="1153975"/>
                    </a:cubicBezTo>
                    <a:lnTo>
                      <a:pt x="46059" y="1153975"/>
                    </a:lnTo>
                    <a:cubicBezTo>
                      <a:pt x="20621" y="1153975"/>
                      <a:pt x="0" y="1133354"/>
                      <a:pt x="0" y="1107917"/>
                    </a:cubicBezTo>
                    <a:lnTo>
                      <a:pt x="0" y="46059"/>
                    </a:lnTo>
                    <a:cubicBezTo>
                      <a:pt x="0" y="20621"/>
                      <a:pt x="20621" y="0"/>
                      <a:pt x="46059" y="0"/>
                    </a:cubicBezTo>
                    <a:close/>
                  </a:path>
                </a:pathLst>
              </a:custGeom>
              <a:solidFill>
                <a:srgbClr val="38ABD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57778" cy="1192075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337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1430000" cy="5842000"/>
              <a:chOff x="0" y="0"/>
              <a:chExt cx="2257778" cy="1153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57778" cy="1153975"/>
              </a:xfrm>
              <a:custGeom>
                <a:avLst/>
                <a:gdLst/>
                <a:ahLst/>
                <a:cxnLst/>
                <a:rect r="r" b="b" t="t" l="l"/>
                <a:pathLst>
                  <a:path h="1153975" w="2257778">
                    <a:moveTo>
                      <a:pt x="46059" y="0"/>
                    </a:moveTo>
                    <a:lnTo>
                      <a:pt x="2211719" y="0"/>
                    </a:lnTo>
                    <a:cubicBezTo>
                      <a:pt x="2223935" y="0"/>
                      <a:pt x="2235650" y="4853"/>
                      <a:pt x="2244287" y="13490"/>
                    </a:cubicBezTo>
                    <a:cubicBezTo>
                      <a:pt x="2252925" y="22128"/>
                      <a:pt x="2257778" y="33843"/>
                      <a:pt x="2257778" y="46059"/>
                    </a:cubicBezTo>
                    <a:lnTo>
                      <a:pt x="2257778" y="1107917"/>
                    </a:lnTo>
                    <a:cubicBezTo>
                      <a:pt x="2257778" y="1133354"/>
                      <a:pt x="2237156" y="1153975"/>
                      <a:pt x="2211719" y="1153975"/>
                    </a:cubicBezTo>
                    <a:lnTo>
                      <a:pt x="46059" y="1153975"/>
                    </a:lnTo>
                    <a:cubicBezTo>
                      <a:pt x="20621" y="1153975"/>
                      <a:pt x="0" y="1133354"/>
                      <a:pt x="0" y="1107917"/>
                    </a:cubicBezTo>
                    <a:lnTo>
                      <a:pt x="0" y="46059"/>
                    </a:lnTo>
                    <a:cubicBezTo>
                      <a:pt x="0" y="20621"/>
                      <a:pt x="20621" y="0"/>
                      <a:pt x="46059" y="0"/>
                    </a:cubicBezTo>
                    <a:close/>
                  </a:path>
                </a:pathLst>
              </a:custGeom>
              <a:solidFill>
                <a:srgbClr val="FFCF8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257778" cy="1182550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0" y="3353440"/>
            <a:ext cx="7900756" cy="474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7"/>
              </a:lnSpc>
              <a:spcBef>
                <a:spcPct val="0"/>
              </a:spcBef>
            </a:pPr>
          </a:p>
          <a:p>
            <a:pPr algn="l" marL="619755" indent="-309877" lvl="1">
              <a:lnSpc>
                <a:spcPts val="3157"/>
              </a:lnSpc>
              <a:spcBef>
                <a:spcPct val="0"/>
              </a:spcBef>
              <a:buFont typeface="Arial"/>
              <a:buChar char="•"/>
            </a:pPr>
            <a:r>
              <a:rPr lang="en-US" sz="2870" strike="noStrike" u="none">
                <a:solidFill>
                  <a:srgbClr val="000001"/>
                </a:solidFill>
                <a:latin typeface="Klein"/>
                <a:ea typeface="Klein"/>
                <a:cs typeface="Klein"/>
                <a:sym typeface="Klein"/>
              </a:rPr>
              <a:t>Static models don’t capture non-linear flood dynamics.</a:t>
            </a:r>
          </a:p>
          <a:p>
            <a:pPr algn="l" marL="619755" indent="-309877" lvl="1">
              <a:lnSpc>
                <a:spcPts val="3157"/>
              </a:lnSpc>
              <a:spcBef>
                <a:spcPct val="0"/>
              </a:spcBef>
              <a:buFont typeface="Arial"/>
              <a:buChar char="•"/>
            </a:pPr>
            <a:r>
              <a:rPr lang="en-US" sz="2870" strike="noStrike" u="none">
                <a:solidFill>
                  <a:srgbClr val="000001"/>
                </a:solidFill>
                <a:latin typeface="Klein"/>
                <a:ea typeface="Klein"/>
                <a:cs typeface="Klein"/>
                <a:sym typeface="Klein"/>
              </a:rPr>
              <a:t>Delayed warnings lead to massive economic and human losses.</a:t>
            </a:r>
          </a:p>
          <a:p>
            <a:pPr algn="l" marL="619755" indent="-309877" lvl="1">
              <a:lnSpc>
                <a:spcPts val="3157"/>
              </a:lnSpc>
              <a:spcBef>
                <a:spcPct val="0"/>
              </a:spcBef>
              <a:buFont typeface="Arial"/>
              <a:buChar char="•"/>
            </a:pPr>
            <a:r>
              <a:rPr lang="en-US" sz="2870" strike="noStrike" u="none">
                <a:solidFill>
                  <a:srgbClr val="000001"/>
                </a:solidFill>
                <a:latin typeface="Klein"/>
                <a:ea typeface="Klein"/>
                <a:cs typeface="Klein"/>
                <a:sym typeface="Klein"/>
              </a:rPr>
              <a:t>A real-time, adaptive, and explainable system is urgently needed.</a:t>
            </a:r>
          </a:p>
          <a:p>
            <a:pPr algn="l" marL="0" indent="0" lvl="0">
              <a:lnSpc>
                <a:spcPts val="6117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6117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900756" y="1143000"/>
            <a:ext cx="8924955" cy="9296828"/>
          </a:xfrm>
          <a:custGeom>
            <a:avLst/>
            <a:gdLst/>
            <a:ahLst/>
            <a:cxnLst/>
            <a:rect r="r" b="b" t="t" l="l"/>
            <a:pathLst>
              <a:path h="9296828" w="8924955">
                <a:moveTo>
                  <a:pt x="0" y="0"/>
                </a:moveTo>
                <a:lnTo>
                  <a:pt x="8924955" y="0"/>
                </a:lnTo>
                <a:lnTo>
                  <a:pt x="8924955" y="9296828"/>
                </a:lnTo>
                <a:lnTo>
                  <a:pt x="0" y="929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35441" y="908630"/>
            <a:ext cx="4263308" cy="1898756"/>
            <a:chOff x="0" y="0"/>
            <a:chExt cx="802033" cy="357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02033" cy="357203"/>
            </a:xfrm>
            <a:custGeom>
              <a:avLst/>
              <a:gdLst/>
              <a:ahLst/>
              <a:cxnLst/>
              <a:rect r="r" b="b" t="t" l="l"/>
              <a:pathLst>
                <a:path h="357203" w="802033">
                  <a:moveTo>
                    <a:pt x="90797" y="0"/>
                  </a:moveTo>
                  <a:lnTo>
                    <a:pt x="711236" y="0"/>
                  </a:lnTo>
                  <a:cubicBezTo>
                    <a:pt x="735317" y="0"/>
                    <a:pt x="758412" y="9566"/>
                    <a:pt x="775439" y="26594"/>
                  </a:cubicBezTo>
                  <a:cubicBezTo>
                    <a:pt x="792467" y="43622"/>
                    <a:pt x="802033" y="66716"/>
                    <a:pt x="802033" y="90797"/>
                  </a:cubicBezTo>
                  <a:lnTo>
                    <a:pt x="802033" y="266406"/>
                  </a:lnTo>
                  <a:cubicBezTo>
                    <a:pt x="802033" y="316552"/>
                    <a:pt x="761382" y="357203"/>
                    <a:pt x="711236" y="357203"/>
                  </a:cubicBezTo>
                  <a:lnTo>
                    <a:pt x="90797" y="357203"/>
                  </a:lnTo>
                  <a:cubicBezTo>
                    <a:pt x="66716" y="357203"/>
                    <a:pt x="43622" y="347637"/>
                    <a:pt x="26594" y="330609"/>
                  </a:cubicBezTo>
                  <a:cubicBezTo>
                    <a:pt x="9566" y="313581"/>
                    <a:pt x="0" y="290487"/>
                    <a:pt x="0" y="266406"/>
                  </a:cubicBezTo>
                  <a:lnTo>
                    <a:pt x="0" y="90797"/>
                  </a:lnTo>
                  <a:cubicBezTo>
                    <a:pt x="0" y="66716"/>
                    <a:pt x="9566" y="43622"/>
                    <a:pt x="26594" y="26594"/>
                  </a:cubicBezTo>
                  <a:cubicBezTo>
                    <a:pt x="43622" y="9566"/>
                    <a:pt x="66716" y="0"/>
                    <a:pt x="907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02033" cy="39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  <a:p>
              <a:pPr algn="ctr">
                <a:lnSpc>
                  <a:spcPts val="3379"/>
                </a:lnSpc>
              </a:pPr>
              <a:r>
                <a:rPr lang="en-US" b="true" sz="2599">
                  <a:solidFill>
                    <a:srgbClr val="000001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Problem Statement</a:t>
              </a:r>
            </a:p>
            <a:p>
              <a:pPr algn="ctr">
                <a:lnSpc>
                  <a:spcPts val="3379"/>
                </a:lnSpc>
              </a:pPr>
            </a:p>
            <a:p>
              <a:pPr algn="ctr">
                <a:lnSpc>
                  <a:spcPts val="337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F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50" y="-190500"/>
            <a:ext cx="19240500" cy="2381250"/>
            <a:chOff x="0" y="0"/>
            <a:chExt cx="25654000" cy="3175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5654000" cy="2984500"/>
              <a:chOff x="0" y="0"/>
              <a:chExt cx="5067457" cy="58953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067457" cy="589531"/>
              </a:xfrm>
              <a:custGeom>
                <a:avLst/>
                <a:gdLst/>
                <a:ahLst/>
                <a:cxnLst/>
                <a:rect r="r" b="b" t="t" l="l"/>
                <a:pathLst>
                  <a:path h="589531" w="5067457">
                    <a:moveTo>
                      <a:pt x="0" y="0"/>
                    </a:moveTo>
                    <a:lnTo>
                      <a:pt x="5067457" y="0"/>
                    </a:lnTo>
                    <a:lnTo>
                      <a:pt x="5067457" y="589531"/>
                    </a:lnTo>
                    <a:lnTo>
                      <a:pt x="0" y="589531"/>
                    </a:lnTo>
                    <a:close/>
                  </a:path>
                </a:pathLst>
              </a:custGeom>
              <a:solidFill>
                <a:srgbClr val="97D4E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5067457" cy="6085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921000"/>
              <a:ext cx="25654000" cy="254000"/>
              <a:chOff x="0" y="0"/>
              <a:chExt cx="5067457" cy="5017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067457" cy="50173"/>
              </a:xfrm>
              <a:custGeom>
                <a:avLst/>
                <a:gdLst/>
                <a:ahLst/>
                <a:cxnLst/>
                <a:rect r="r" b="b" t="t" l="l"/>
                <a:pathLst>
                  <a:path h="50173" w="5067457">
                    <a:moveTo>
                      <a:pt x="0" y="0"/>
                    </a:moveTo>
                    <a:lnTo>
                      <a:pt x="5067457" y="0"/>
                    </a:lnTo>
                    <a:lnTo>
                      <a:pt x="5067457" y="50173"/>
                    </a:lnTo>
                    <a:lnTo>
                      <a:pt x="0" y="50173"/>
                    </a:lnTo>
                    <a:close/>
                  </a:path>
                </a:pathLst>
              </a:custGeom>
              <a:solidFill>
                <a:srgbClr val="FFC05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5067457" cy="692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8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5143830" y="63980"/>
            <a:ext cx="7400831" cy="1872291"/>
            <a:chOff x="0" y="0"/>
            <a:chExt cx="9867775" cy="249638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32010" y="201262"/>
              <a:ext cx="9735764" cy="1000984"/>
              <a:chOff x="0" y="0"/>
              <a:chExt cx="1394259" cy="14335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94259" cy="143351"/>
              </a:xfrm>
              <a:custGeom>
                <a:avLst/>
                <a:gdLst/>
                <a:ahLst/>
                <a:cxnLst/>
                <a:rect r="r" b="b" t="t" l="l"/>
                <a:pathLst>
                  <a:path h="143351" w="1394259">
                    <a:moveTo>
                      <a:pt x="53275" y="0"/>
                    </a:moveTo>
                    <a:lnTo>
                      <a:pt x="1340984" y="0"/>
                    </a:lnTo>
                    <a:cubicBezTo>
                      <a:pt x="1370407" y="0"/>
                      <a:pt x="1394259" y="23852"/>
                      <a:pt x="1394259" y="53275"/>
                    </a:cubicBezTo>
                    <a:lnTo>
                      <a:pt x="1394259" y="90076"/>
                    </a:lnTo>
                    <a:cubicBezTo>
                      <a:pt x="1394259" y="119499"/>
                      <a:pt x="1370407" y="143351"/>
                      <a:pt x="1340984" y="143351"/>
                    </a:cubicBezTo>
                    <a:lnTo>
                      <a:pt x="53275" y="143351"/>
                    </a:lnTo>
                    <a:cubicBezTo>
                      <a:pt x="23852" y="143351"/>
                      <a:pt x="0" y="119499"/>
                      <a:pt x="0" y="90076"/>
                    </a:cubicBezTo>
                    <a:lnTo>
                      <a:pt x="0" y="53275"/>
                    </a:lnTo>
                    <a:cubicBezTo>
                      <a:pt x="0" y="23852"/>
                      <a:pt x="23852" y="0"/>
                      <a:pt x="53275" y="0"/>
                    </a:cubicBezTo>
                    <a:close/>
                  </a:path>
                </a:pathLst>
              </a:custGeom>
              <a:solidFill>
                <a:srgbClr val="38ABD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394259" cy="1624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9735764" cy="2496388"/>
              <a:chOff x="0" y="0"/>
              <a:chExt cx="1394259" cy="35750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94259" cy="357508"/>
              </a:xfrm>
              <a:custGeom>
                <a:avLst/>
                <a:gdLst/>
                <a:ahLst/>
                <a:cxnLst/>
                <a:rect r="r" b="b" t="t" l="l"/>
                <a:pathLst>
                  <a:path h="357508" w="1394259">
                    <a:moveTo>
                      <a:pt x="53275" y="0"/>
                    </a:moveTo>
                    <a:lnTo>
                      <a:pt x="1340984" y="0"/>
                    </a:lnTo>
                    <a:cubicBezTo>
                      <a:pt x="1370407" y="0"/>
                      <a:pt x="1394259" y="23852"/>
                      <a:pt x="1394259" y="53275"/>
                    </a:cubicBezTo>
                    <a:lnTo>
                      <a:pt x="1394259" y="304233"/>
                    </a:lnTo>
                    <a:cubicBezTo>
                      <a:pt x="1394259" y="333656"/>
                      <a:pt x="1370407" y="357508"/>
                      <a:pt x="1340984" y="357508"/>
                    </a:cubicBezTo>
                    <a:lnTo>
                      <a:pt x="53275" y="357508"/>
                    </a:lnTo>
                    <a:cubicBezTo>
                      <a:pt x="23852" y="357508"/>
                      <a:pt x="0" y="333656"/>
                      <a:pt x="0" y="304233"/>
                    </a:cubicBezTo>
                    <a:lnTo>
                      <a:pt x="0" y="53275"/>
                    </a:lnTo>
                    <a:cubicBezTo>
                      <a:pt x="0" y="23852"/>
                      <a:pt x="23852" y="0"/>
                      <a:pt x="532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394259" cy="3956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79"/>
                  </a:lnSpc>
                </a:pPr>
              </a:p>
              <a:p>
                <a:pPr algn="ctr">
                  <a:lnSpc>
                    <a:spcPts val="3379"/>
                  </a:lnSpc>
                </a:pPr>
                <a:r>
                  <a:rPr lang="en-US" b="true" sz="2599">
                    <a:solidFill>
                      <a:srgbClr val="000001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Proposed Solution</a:t>
                </a:r>
              </a:p>
              <a:p>
                <a:pPr algn="ctr">
                  <a:lnSpc>
                    <a:spcPts val="3379"/>
                  </a:lnSpc>
                </a:pPr>
              </a:p>
              <a:p>
                <a:pPr algn="ctr">
                  <a:lnSpc>
                    <a:spcPts val="337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9023529" y="5987200"/>
            <a:ext cx="3810000" cy="1323036"/>
            <a:chOff x="0" y="0"/>
            <a:chExt cx="1003457" cy="3484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03457" cy="348454"/>
            </a:xfrm>
            <a:custGeom>
              <a:avLst/>
              <a:gdLst/>
              <a:ahLst/>
              <a:cxnLst/>
              <a:rect r="r" b="b" t="t" l="l"/>
              <a:pathLst>
                <a:path h="348454" w="1003457">
                  <a:moveTo>
                    <a:pt x="101600" y="0"/>
                  </a:moveTo>
                  <a:lnTo>
                    <a:pt x="901857" y="0"/>
                  </a:lnTo>
                  <a:cubicBezTo>
                    <a:pt x="957969" y="0"/>
                    <a:pt x="1003457" y="45488"/>
                    <a:pt x="1003457" y="101600"/>
                  </a:cubicBezTo>
                  <a:lnTo>
                    <a:pt x="1003457" y="246854"/>
                  </a:lnTo>
                  <a:cubicBezTo>
                    <a:pt x="1003457" y="273800"/>
                    <a:pt x="992752" y="299642"/>
                    <a:pt x="973699" y="318696"/>
                  </a:cubicBezTo>
                  <a:cubicBezTo>
                    <a:pt x="954645" y="337750"/>
                    <a:pt x="928803" y="348454"/>
                    <a:pt x="901857" y="348454"/>
                  </a:cubicBezTo>
                  <a:lnTo>
                    <a:pt x="101600" y="348454"/>
                  </a:lnTo>
                  <a:cubicBezTo>
                    <a:pt x="45488" y="348454"/>
                    <a:pt x="0" y="302966"/>
                    <a:pt x="0" y="246854"/>
                  </a:cubicBez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lose/>
                </a:path>
              </a:pathLst>
            </a:custGeom>
            <a:solidFill>
              <a:srgbClr val="FFC05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03457" cy="38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023529" y="7859064"/>
            <a:ext cx="3810000" cy="1323036"/>
            <a:chOff x="0" y="0"/>
            <a:chExt cx="1003457" cy="3484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03457" cy="348454"/>
            </a:xfrm>
            <a:custGeom>
              <a:avLst/>
              <a:gdLst/>
              <a:ahLst/>
              <a:cxnLst/>
              <a:rect r="r" b="b" t="t" l="l"/>
              <a:pathLst>
                <a:path h="348454" w="1003457">
                  <a:moveTo>
                    <a:pt x="101600" y="0"/>
                  </a:moveTo>
                  <a:lnTo>
                    <a:pt x="901857" y="0"/>
                  </a:lnTo>
                  <a:cubicBezTo>
                    <a:pt x="957969" y="0"/>
                    <a:pt x="1003457" y="45488"/>
                    <a:pt x="1003457" y="101600"/>
                  </a:cubicBezTo>
                  <a:lnTo>
                    <a:pt x="1003457" y="246854"/>
                  </a:lnTo>
                  <a:cubicBezTo>
                    <a:pt x="1003457" y="273800"/>
                    <a:pt x="992752" y="299642"/>
                    <a:pt x="973699" y="318696"/>
                  </a:cubicBezTo>
                  <a:cubicBezTo>
                    <a:pt x="954645" y="337750"/>
                    <a:pt x="928803" y="348454"/>
                    <a:pt x="901857" y="348454"/>
                  </a:cubicBezTo>
                  <a:lnTo>
                    <a:pt x="101600" y="348454"/>
                  </a:lnTo>
                  <a:cubicBezTo>
                    <a:pt x="45488" y="348454"/>
                    <a:pt x="0" y="302966"/>
                    <a:pt x="0" y="246854"/>
                  </a:cubicBez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lose/>
                </a:path>
              </a:pathLst>
            </a:custGeom>
            <a:solidFill>
              <a:srgbClr val="FFC05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03457" cy="38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176160" y="5834467"/>
            <a:ext cx="3930740" cy="1475769"/>
            <a:chOff x="0" y="0"/>
            <a:chExt cx="5240986" cy="196769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160986" y="203644"/>
              <a:ext cx="5080000" cy="1764048"/>
              <a:chOff x="0" y="0"/>
              <a:chExt cx="1003457" cy="34845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03457" cy="348454"/>
              </a:xfrm>
              <a:custGeom>
                <a:avLst/>
                <a:gdLst/>
                <a:ahLst/>
                <a:cxnLst/>
                <a:rect r="r" b="b" t="t" l="l"/>
                <a:pathLst>
                  <a:path h="348454" w="1003457">
                    <a:moveTo>
                      <a:pt x="101600" y="0"/>
                    </a:moveTo>
                    <a:lnTo>
                      <a:pt x="901857" y="0"/>
                    </a:lnTo>
                    <a:cubicBezTo>
                      <a:pt x="957969" y="0"/>
                      <a:pt x="1003457" y="45488"/>
                      <a:pt x="1003457" y="101600"/>
                    </a:cubicBezTo>
                    <a:lnTo>
                      <a:pt x="1003457" y="246854"/>
                    </a:lnTo>
                    <a:cubicBezTo>
                      <a:pt x="1003457" y="273800"/>
                      <a:pt x="992752" y="299642"/>
                      <a:pt x="973699" y="318696"/>
                    </a:cubicBezTo>
                    <a:cubicBezTo>
                      <a:pt x="954645" y="337750"/>
                      <a:pt x="928803" y="348454"/>
                      <a:pt x="901857" y="348454"/>
                    </a:cubicBezTo>
                    <a:lnTo>
                      <a:pt x="101600" y="348454"/>
                    </a:lnTo>
                    <a:cubicBezTo>
                      <a:pt x="45488" y="348454"/>
                      <a:pt x="0" y="302966"/>
                      <a:pt x="0" y="246854"/>
                    </a:cubicBez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lose/>
                  </a:path>
                </a:pathLst>
              </a:custGeom>
              <a:solidFill>
                <a:srgbClr val="FFC05C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003457" cy="386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3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5080000" cy="1744015"/>
              <a:chOff x="0" y="0"/>
              <a:chExt cx="1003457" cy="34449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003457" cy="344497"/>
              </a:xfrm>
              <a:custGeom>
                <a:avLst/>
                <a:gdLst/>
                <a:ahLst/>
                <a:cxnLst/>
                <a:rect r="r" b="b" t="t" l="l"/>
                <a:pathLst>
                  <a:path h="344497" w="1003457">
                    <a:moveTo>
                      <a:pt x="103632" y="0"/>
                    </a:moveTo>
                    <a:lnTo>
                      <a:pt x="899825" y="0"/>
                    </a:lnTo>
                    <a:cubicBezTo>
                      <a:pt x="957059" y="0"/>
                      <a:pt x="1003457" y="46398"/>
                      <a:pt x="1003457" y="103632"/>
                    </a:cubicBezTo>
                    <a:lnTo>
                      <a:pt x="1003457" y="240865"/>
                    </a:lnTo>
                    <a:cubicBezTo>
                      <a:pt x="1003457" y="298099"/>
                      <a:pt x="957059" y="344497"/>
                      <a:pt x="899825" y="344497"/>
                    </a:cubicBezTo>
                    <a:lnTo>
                      <a:pt x="103632" y="344497"/>
                    </a:lnTo>
                    <a:cubicBezTo>
                      <a:pt x="76147" y="344497"/>
                      <a:pt x="49788" y="333578"/>
                      <a:pt x="30353" y="314144"/>
                    </a:cubicBezTo>
                    <a:cubicBezTo>
                      <a:pt x="10918" y="294709"/>
                      <a:pt x="0" y="268350"/>
                      <a:pt x="0" y="240865"/>
                    </a:cubicBezTo>
                    <a:lnTo>
                      <a:pt x="0" y="103632"/>
                    </a:lnTo>
                    <a:cubicBezTo>
                      <a:pt x="0" y="46398"/>
                      <a:pt x="46398" y="0"/>
                      <a:pt x="1036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9525"/>
                <a:ext cx="1003457" cy="3349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60"/>
                  </a:lnSpc>
                </a:pPr>
                <a:r>
                  <a:rPr lang="en-US" b="true" sz="2600" spc="52">
                    <a:solidFill>
                      <a:srgbClr val="000001"/>
                    </a:solidFill>
                    <a:latin typeface="Klein Heavy"/>
                    <a:ea typeface="Klein Heavy"/>
                    <a:cs typeface="Klein Heavy"/>
                    <a:sym typeface="Klein Heavy"/>
                  </a:rPr>
                  <a:t>TRANSPIRATION</a:t>
                </a: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13296900" y="7859064"/>
            <a:ext cx="3810000" cy="1323036"/>
            <a:chOff x="0" y="0"/>
            <a:chExt cx="1003457" cy="34845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03457" cy="348454"/>
            </a:xfrm>
            <a:custGeom>
              <a:avLst/>
              <a:gdLst/>
              <a:ahLst/>
              <a:cxnLst/>
              <a:rect r="r" b="b" t="t" l="l"/>
              <a:pathLst>
                <a:path h="348454" w="1003457">
                  <a:moveTo>
                    <a:pt x="101600" y="0"/>
                  </a:moveTo>
                  <a:lnTo>
                    <a:pt x="901857" y="0"/>
                  </a:lnTo>
                  <a:cubicBezTo>
                    <a:pt x="957969" y="0"/>
                    <a:pt x="1003457" y="45488"/>
                    <a:pt x="1003457" y="101600"/>
                  </a:cubicBezTo>
                  <a:lnTo>
                    <a:pt x="1003457" y="246854"/>
                  </a:lnTo>
                  <a:cubicBezTo>
                    <a:pt x="1003457" y="273800"/>
                    <a:pt x="992752" y="299642"/>
                    <a:pt x="973699" y="318696"/>
                  </a:cubicBezTo>
                  <a:cubicBezTo>
                    <a:pt x="954645" y="337750"/>
                    <a:pt x="928803" y="348454"/>
                    <a:pt x="901857" y="348454"/>
                  </a:cubicBezTo>
                  <a:lnTo>
                    <a:pt x="101600" y="348454"/>
                  </a:lnTo>
                  <a:cubicBezTo>
                    <a:pt x="45488" y="348454"/>
                    <a:pt x="0" y="302966"/>
                    <a:pt x="0" y="246854"/>
                  </a:cubicBez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lose/>
                </a:path>
              </a:pathLst>
            </a:custGeom>
            <a:solidFill>
              <a:srgbClr val="FFC05C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003457" cy="38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463541" y="2684003"/>
            <a:ext cx="9666718" cy="6606394"/>
            <a:chOff x="0" y="0"/>
            <a:chExt cx="12888958" cy="880852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296298" y="139860"/>
              <a:ext cx="12592660" cy="2272730"/>
              <a:chOff x="0" y="0"/>
              <a:chExt cx="1776742" cy="32066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776742" cy="320667"/>
              </a:xfrm>
              <a:custGeom>
                <a:avLst/>
                <a:gdLst/>
                <a:ahLst/>
                <a:cxnLst/>
                <a:rect r="r" b="b" t="t" l="l"/>
                <a:pathLst>
                  <a:path h="320667" w="1776742">
                    <a:moveTo>
                      <a:pt x="40986" y="0"/>
                    </a:moveTo>
                    <a:lnTo>
                      <a:pt x="1735756" y="0"/>
                    </a:lnTo>
                    <a:cubicBezTo>
                      <a:pt x="1758392" y="0"/>
                      <a:pt x="1776742" y="18350"/>
                      <a:pt x="1776742" y="40986"/>
                    </a:cubicBezTo>
                    <a:lnTo>
                      <a:pt x="1776742" y="279681"/>
                    </a:lnTo>
                    <a:cubicBezTo>
                      <a:pt x="1776742" y="302317"/>
                      <a:pt x="1758392" y="320667"/>
                      <a:pt x="1735756" y="320667"/>
                    </a:cubicBezTo>
                    <a:lnTo>
                      <a:pt x="40986" y="320667"/>
                    </a:lnTo>
                    <a:cubicBezTo>
                      <a:pt x="18350" y="320667"/>
                      <a:pt x="0" y="302317"/>
                      <a:pt x="0" y="279681"/>
                    </a:cubicBezTo>
                    <a:lnTo>
                      <a:pt x="0" y="40986"/>
                    </a:lnTo>
                    <a:cubicBezTo>
                      <a:pt x="0" y="18350"/>
                      <a:pt x="18350" y="0"/>
                      <a:pt x="40986" y="0"/>
                    </a:cubicBezTo>
                    <a:close/>
                  </a:path>
                </a:pathLst>
              </a:custGeom>
              <a:solidFill>
                <a:srgbClr val="FFC05C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776742" cy="35876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33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12592660" cy="8808526"/>
              <a:chOff x="0" y="0"/>
              <a:chExt cx="1776742" cy="124282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76742" cy="1242825"/>
              </a:xfrm>
              <a:custGeom>
                <a:avLst/>
                <a:gdLst/>
                <a:ahLst/>
                <a:cxnLst/>
                <a:rect r="r" b="b" t="t" l="l"/>
                <a:pathLst>
                  <a:path h="1242825" w="1776742">
                    <a:moveTo>
                      <a:pt x="40986" y="0"/>
                    </a:moveTo>
                    <a:lnTo>
                      <a:pt x="1735756" y="0"/>
                    </a:lnTo>
                    <a:cubicBezTo>
                      <a:pt x="1758392" y="0"/>
                      <a:pt x="1776742" y="18350"/>
                      <a:pt x="1776742" y="40986"/>
                    </a:cubicBezTo>
                    <a:lnTo>
                      <a:pt x="1776742" y="1201839"/>
                    </a:lnTo>
                    <a:cubicBezTo>
                      <a:pt x="1776742" y="1224475"/>
                      <a:pt x="1758392" y="1242825"/>
                      <a:pt x="1735756" y="1242825"/>
                    </a:cubicBezTo>
                    <a:lnTo>
                      <a:pt x="40986" y="1242825"/>
                    </a:lnTo>
                    <a:cubicBezTo>
                      <a:pt x="18350" y="1242825"/>
                      <a:pt x="0" y="1224475"/>
                      <a:pt x="0" y="1201839"/>
                    </a:cubicBezTo>
                    <a:lnTo>
                      <a:pt x="0" y="40986"/>
                    </a:lnTo>
                    <a:cubicBezTo>
                      <a:pt x="0" y="18350"/>
                      <a:pt x="18350" y="0"/>
                      <a:pt x="4098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776742" cy="1280926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3379"/>
                  </a:lnSpc>
                </a:pPr>
              </a:p>
              <a:p>
                <a:pPr algn="ctr" marL="561337" indent="-280669" lvl="1">
                  <a:lnSpc>
                    <a:spcPts val="3379"/>
                  </a:lnSpc>
                  <a:buFont typeface="Arial"/>
                  <a:buChar char="•"/>
                </a:pPr>
                <a:r>
                  <a:rPr lang="en-US" sz="2599">
                    <a:solidFill>
                      <a:srgbClr val="000001"/>
                    </a:solidFill>
                    <a:latin typeface="Klein"/>
                    <a:ea typeface="Klein"/>
                    <a:cs typeface="Klein"/>
                    <a:sym typeface="Klein"/>
                  </a:rPr>
                  <a:t>Use XGBoost and Random Forest for structured flood risk prediction.</a:t>
                </a:r>
              </a:p>
              <a:p>
                <a:pPr algn="ctr" marL="561337" indent="-280669" lvl="1">
                  <a:lnSpc>
                    <a:spcPts val="3379"/>
                  </a:lnSpc>
                  <a:buFont typeface="Arial"/>
                  <a:buChar char="•"/>
                </a:pPr>
                <a:r>
                  <a:rPr lang="en-US" sz="2599">
                    <a:solidFill>
                      <a:srgbClr val="000001"/>
                    </a:solidFill>
                    <a:latin typeface="Klein"/>
                    <a:ea typeface="Klein"/>
                    <a:cs typeface="Klein"/>
                    <a:sym typeface="Klein"/>
                  </a:rPr>
                  <a:t>Use U-Net deep learning for satellite image segmentation and flood mapping.</a:t>
                </a:r>
              </a:p>
              <a:p>
                <a:pPr algn="ctr" marL="561337" indent="-280669" lvl="1">
                  <a:lnSpc>
                    <a:spcPts val="3379"/>
                  </a:lnSpc>
                  <a:buFont typeface="Arial"/>
                  <a:buChar char="•"/>
                </a:pPr>
                <a:r>
                  <a:rPr lang="en-US" sz="2599">
                    <a:solidFill>
                      <a:srgbClr val="000001"/>
                    </a:solidFill>
                    <a:latin typeface="Klein"/>
                    <a:ea typeface="Klein"/>
                    <a:cs typeface="Klein"/>
                    <a:sym typeface="Klein"/>
                  </a:rPr>
                  <a:t>Deploy through an interactive Streamlit dashboard.</a:t>
                </a:r>
              </a:p>
              <a:p>
                <a:pPr algn="ctr">
                  <a:lnSpc>
                    <a:spcPts val="3379"/>
                  </a:lnSpc>
                </a:pPr>
              </a:p>
              <a:p>
                <a:pPr algn="ctr">
                  <a:lnSpc>
                    <a:spcPts val="3379"/>
                  </a:lnSpc>
                </a:pPr>
              </a:p>
            </p:txBody>
          </p:sp>
        </p:grpSp>
      </p:grpSp>
      <p:grpSp>
        <p:nvGrpSpPr>
          <p:cNvPr name="Group 39" id="39"/>
          <p:cNvGrpSpPr/>
          <p:nvPr/>
        </p:nvGrpSpPr>
        <p:grpSpPr>
          <a:xfrm rot="0">
            <a:off x="1333500" y="2667000"/>
            <a:ext cx="6819900" cy="6819900"/>
            <a:chOff x="0" y="0"/>
            <a:chExt cx="9093200" cy="9093200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203200" y="203200"/>
              <a:ext cx="8890000" cy="8890000"/>
              <a:chOff x="0" y="0"/>
              <a:chExt cx="1005252" cy="100525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005252" cy="1005252"/>
              </a:xfrm>
              <a:custGeom>
                <a:avLst/>
                <a:gdLst/>
                <a:ahLst/>
                <a:cxnLst/>
                <a:rect r="r" b="b" t="t" l="l"/>
                <a:pathLst>
                  <a:path h="1005252" w="1005252">
                    <a:moveTo>
                      <a:pt x="58057" y="0"/>
                    </a:moveTo>
                    <a:lnTo>
                      <a:pt x="947195" y="0"/>
                    </a:lnTo>
                    <a:cubicBezTo>
                      <a:pt x="979259" y="0"/>
                      <a:pt x="1005252" y="25993"/>
                      <a:pt x="1005252" y="58057"/>
                    </a:cubicBezTo>
                    <a:lnTo>
                      <a:pt x="1005252" y="947195"/>
                    </a:lnTo>
                    <a:cubicBezTo>
                      <a:pt x="1005252" y="962593"/>
                      <a:pt x="999135" y="977360"/>
                      <a:pt x="988247" y="988247"/>
                    </a:cubicBezTo>
                    <a:cubicBezTo>
                      <a:pt x="977360" y="999135"/>
                      <a:pt x="962593" y="1005252"/>
                      <a:pt x="947195" y="1005252"/>
                    </a:cubicBezTo>
                    <a:lnTo>
                      <a:pt x="58057" y="1005252"/>
                    </a:lnTo>
                    <a:cubicBezTo>
                      <a:pt x="42659" y="1005252"/>
                      <a:pt x="27892" y="999135"/>
                      <a:pt x="17005" y="988247"/>
                    </a:cubicBezTo>
                    <a:cubicBezTo>
                      <a:pt x="6117" y="977360"/>
                      <a:pt x="0" y="962593"/>
                      <a:pt x="0" y="947195"/>
                    </a:cubicBezTo>
                    <a:lnTo>
                      <a:pt x="0" y="58057"/>
                    </a:lnTo>
                    <a:cubicBezTo>
                      <a:pt x="0" y="42659"/>
                      <a:pt x="6117" y="27892"/>
                      <a:pt x="17005" y="17005"/>
                    </a:cubicBezTo>
                    <a:cubicBezTo>
                      <a:pt x="27892" y="6117"/>
                      <a:pt x="42659" y="0"/>
                      <a:pt x="58057" y="0"/>
                    </a:cubicBezTo>
                    <a:close/>
                  </a:path>
                </a:pathLst>
              </a:custGeom>
              <a:solidFill>
                <a:srgbClr val="FFC05C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005252" cy="1043352"/>
              </a:xfrm>
              <a:prstGeom prst="rect">
                <a:avLst/>
              </a:prstGeom>
            </p:spPr>
            <p:txBody>
              <a:bodyPr anchor="ctr" rtlCol="false" tIns="316933" lIns="316933" bIns="316933" rIns="316933"/>
              <a:lstStyle/>
              <a:p>
                <a:pPr algn="ctr" marL="0" indent="0" lvl="0">
                  <a:lnSpc>
                    <a:spcPts val="33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0"/>
              <a:ext cx="8890000" cy="8890000"/>
              <a:chOff x="0" y="0"/>
              <a:chExt cx="1005252" cy="100525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005252" cy="1005252"/>
              </a:xfrm>
              <a:custGeom>
                <a:avLst/>
                <a:gdLst/>
                <a:ahLst/>
                <a:cxnLst/>
                <a:rect r="r" b="b" t="t" l="l"/>
                <a:pathLst>
                  <a:path h="1005252" w="1005252">
                    <a:moveTo>
                      <a:pt x="58057" y="0"/>
                    </a:moveTo>
                    <a:lnTo>
                      <a:pt x="947195" y="0"/>
                    </a:lnTo>
                    <a:cubicBezTo>
                      <a:pt x="979259" y="0"/>
                      <a:pt x="1005252" y="25993"/>
                      <a:pt x="1005252" y="58057"/>
                    </a:cubicBezTo>
                    <a:lnTo>
                      <a:pt x="1005252" y="947195"/>
                    </a:lnTo>
                    <a:cubicBezTo>
                      <a:pt x="1005252" y="962593"/>
                      <a:pt x="999135" y="977360"/>
                      <a:pt x="988247" y="988247"/>
                    </a:cubicBezTo>
                    <a:cubicBezTo>
                      <a:pt x="977360" y="999135"/>
                      <a:pt x="962593" y="1005252"/>
                      <a:pt x="947195" y="1005252"/>
                    </a:cubicBezTo>
                    <a:lnTo>
                      <a:pt x="58057" y="1005252"/>
                    </a:lnTo>
                    <a:cubicBezTo>
                      <a:pt x="42659" y="1005252"/>
                      <a:pt x="27892" y="999135"/>
                      <a:pt x="17005" y="988247"/>
                    </a:cubicBezTo>
                    <a:cubicBezTo>
                      <a:pt x="6117" y="977360"/>
                      <a:pt x="0" y="962593"/>
                      <a:pt x="0" y="947195"/>
                    </a:cubicBezTo>
                    <a:lnTo>
                      <a:pt x="0" y="58057"/>
                    </a:lnTo>
                    <a:cubicBezTo>
                      <a:pt x="0" y="42659"/>
                      <a:pt x="6117" y="27892"/>
                      <a:pt x="17005" y="17005"/>
                    </a:cubicBezTo>
                    <a:cubicBezTo>
                      <a:pt x="27892" y="6117"/>
                      <a:pt x="42659" y="0"/>
                      <a:pt x="5805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1005252" cy="1043352"/>
              </a:xfrm>
              <a:prstGeom prst="rect">
                <a:avLst/>
              </a:prstGeom>
            </p:spPr>
            <p:txBody>
              <a:bodyPr anchor="ctr" rtlCol="false" tIns="316933" lIns="316933" bIns="316933" rIns="316933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0">
            <a:off x="1333500" y="2470479"/>
            <a:ext cx="6819900" cy="7016421"/>
            <a:chOff x="0" y="0"/>
            <a:chExt cx="9832829" cy="1011617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832829" cy="10116171"/>
            </a:xfrm>
            <a:custGeom>
              <a:avLst/>
              <a:gdLst/>
              <a:ahLst/>
              <a:cxnLst/>
              <a:rect r="r" b="b" t="t" l="l"/>
              <a:pathLst>
                <a:path h="10116171" w="9832829">
                  <a:moveTo>
                    <a:pt x="0" y="9603618"/>
                  </a:moveTo>
                  <a:lnTo>
                    <a:pt x="0" y="512553"/>
                  </a:lnTo>
                  <a:cubicBezTo>
                    <a:pt x="0" y="229300"/>
                    <a:pt x="334316" y="0"/>
                    <a:pt x="747295" y="0"/>
                  </a:cubicBezTo>
                  <a:lnTo>
                    <a:pt x="9085534" y="0"/>
                  </a:lnTo>
                  <a:cubicBezTo>
                    <a:pt x="9498512" y="0"/>
                    <a:pt x="9832829" y="230649"/>
                    <a:pt x="9832829" y="512553"/>
                  </a:cubicBezTo>
                  <a:lnTo>
                    <a:pt x="9832829" y="9603618"/>
                  </a:lnTo>
                  <a:cubicBezTo>
                    <a:pt x="9832829" y="9886871"/>
                    <a:pt x="9498512" y="10116171"/>
                    <a:pt x="9085534" y="10116171"/>
                  </a:cubicBezTo>
                  <a:lnTo>
                    <a:pt x="747295" y="10116171"/>
                  </a:lnTo>
                  <a:cubicBezTo>
                    <a:pt x="336283" y="10116171"/>
                    <a:pt x="0" y="9886871"/>
                    <a:pt x="0" y="9603618"/>
                  </a:cubicBezTo>
                  <a:close/>
                </a:path>
              </a:pathLst>
            </a:custGeom>
            <a:blipFill>
              <a:blip r:embed="rId2"/>
              <a:stretch>
                <a:fillRect l="-27209" t="0" r="-27209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CF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50" y="-190500"/>
            <a:ext cx="19240500" cy="2381250"/>
            <a:chOff x="0" y="0"/>
            <a:chExt cx="25654000" cy="3175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5654000" cy="2984500"/>
              <a:chOff x="0" y="0"/>
              <a:chExt cx="5067457" cy="58953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067457" cy="589531"/>
              </a:xfrm>
              <a:custGeom>
                <a:avLst/>
                <a:gdLst/>
                <a:ahLst/>
                <a:cxnLst/>
                <a:rect r="r" b="b" t="t" l="l"/>
                <a:pathLst>
                  <a:path h="589531" w="5067457">
                    <a:moveTo>
                      <a:pt x="0" y="0"/>
                    </a:moveTo>
                    <a:lnTo>
                      <a:pt x="5067457" y="0"/>
                    </a:lnTo>
                    <a:lnTo>
                      <a:pt x="5067457" y="589531"/>
                    </a:lnTo>
                    <a:lnTo>
                      <a:pt x="0" y="589531"/>
                    </a:lnTo>
                    <a:close/>
                  </a:path>
                </a:pathLst>
              </a:custGeom>
              <a:solidFill>
                <a:srgbClr val="97D4E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5067457" cy="6085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921000"/>
              <a:ext cx="25654000" cy="254000"/>
              <a:chOff x="0" y="0"/>
              <a:chExt cx="5067457" cy="5017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067457" cy="50173"/>
              </a:xfrm>
              <a:custGeom>
                <a:avLst/>
                <a:gdLst/>
                <a:ahLst/>
                <a:cxnLst/>
                <a:rect r="r" b="b" t="t" l="l"/>
                <a:pathLst>
                  <a:path h="50173" w="5067457">
                    <a:moveTo>
                      <a:pt x="0" y="0"/>
                    </a:moveTo>
                    <a:lnTo>
                      <a:pt x="5067457" y="0"/>
                    </a:lnTo>
                    <a:lnTo>
                      <a:pt x="5067457" y="50173"/>
                    </a:lnTo>
                    <a:lnTo>
                      <a:pt x="0" y="50173"/>
                    </a:lnTo>
                    <a:close/>
                  </a:path>
                </a:pathLst>
              </a:custGeom>
              <a:solidFill>
                <a:srgbClr val="FFC05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5067457" cy="692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8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3869806" y="95490"/>
            <a:ext cx="10548388" cy="1866419"/>
            <a:chOff x="0" y="0"/>
            <a:chExt cx="14064517" cy="248855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88154" y="203868"/>
              <a:ext cx="13876363" cy="1019341"/>
              <a:chOff x="0" y="0"/>
              <a:chExt cx="1951447" cy="14335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51447" cy="143351"/>
              </a:xfrm>
              <a:custGeom>
                <a:avLst/>
                <a:gdLst/>
                <a:ahLst/>
                <a:cxnLst/>
                <a:rect r="r" b="b" t="t" l="l"/>
                <a:pathLst>
                  <a:path h="143351" w="1951447">
                    <a:moveTo>
                      <a:pt x="38063" y="0"/>
                    </a:moveTo>
                    <a:lnTo>
                      <a:pt x="1913384" y="0"/>
                    </a:lnTo>
                    <a:cubicBezTo>
                      <a:pt x="1934406" y="0"/>
                      <a:pt x="1951447" y="17042"/>
                      <a:pt x="1951447" y="38063"/>
                    </a:cubicBezTo>
                    <a:lnTo>
                      <a:pt x="1951447" y="105288"/>
                    </a:lnTo>
                    <a:cubicBezTo>
                      <a:pt x="1951447" y="126309"/>
                      <a:pt x="1934406" y="143351"/>
                      <a:pt x="1913384" y="143351"/>
                    </a:cubicBezTo>
                    <a:lnTo>
                      <a:pt x="38063" y="143351"/>
                    </a:lnTo>
                    <a:cubicBezTo>
                      <a:pt x="17042" y="143351"/>
                      <a:pt x="0" y="126309"/>
                      <a:pt x="0" y="105288"/>
                    </a:cubicBezTo>
                    <a:lnTo>
                      <a:pt x="0" y="38063"/>
                    </a:lnTo>
                    <a:cubicBezTo>
                      <a:pt x="0" y="17042"/>
                      <a:pt x="17042" y="0"/>
                      <a:pt x="38063" y="0"/>
                    </a:cubicBezTo>
                    <a:close/>
                  </a:path>
                </a:pathLst>
              </a:custGeom>
              <a:solidFill>
                <a:srgbClr val="38ABD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951447" cy="1624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13876363" cy="2488559"/>
              <a:chOff x="0" y="0"/>
              <a:chExt cx="1951447" cy="34996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51447" cy="349969"/>
              </a:xfrm>
              <a:custGeom>
                <a:avLst/>
                <a:gdLst/>
                <a:ahLst/>
                <a:cxnLst/>
                <a:rect r="r" b="b" t="t" l="l"/>
                <a:pathLst>
                  <a:path h="349969" w="1951447">
                    <a:moveTo>
                      <a:pt x="38063" y="0"/>
                    </a:moveTo>
                    <a:lnTo>
                      <a:pt x="1913384" y="0"/>
                    </a:lnTo>
                    <a:cubicBezTo>
                      <a:pt x="1934406" y="0"/>
                      <a:pt x="1951447" y="17042"/>
                      <a:pt x="1951447" y="38063"/>
                    </a:cubicBezTo>
                    <a:lnTo>
                      <a:pt x="1951447" y="311905"/>
                    </a:lnTo>
                    <a:cubicBezTo>
                      <a:pt x="1951447" y="332927"/>
                      <a:pt x="1934406" y="349969"/>
                      <a:pt x="1913384" y="349969"/>
                    </a:cubicBezTo>
                    <a:lnTo>
                      <a:pt x="38063" y="349969"/>
                    </a:lnTo>
                    <a:cubicBezTo>
                      <a:pt x="17042" y="349969"/>
                      <a:pt x="0" y="332927"/>
                      <a:pt x="0" y="311905"/>
                    </a:cubicBezTo>
                    <a:lnTo>
                      <a:pt x="0" y="38063"/>
                    </a:lnTo>
                    <a:cubicBezTo>
                      <a:pt x="0" y="17042"/>
                      <a:pt x="17042" y="0"/>
                      <a:pt x="3806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951447" cy="3880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79"/>
                  </a:lnSpc>
                </a:pPr>
              </a:p>
              <a:p>
                <a:pPr algn="ctr">
                  <a:lnSpc>
                    <a:spcPts val="3379"/>
                  </a:lnSpc>
                </a:pPr>
                <a:r>
                  <a:rPr lang="en-US" b="true" sz="2599">
                    <a:solidFill>
                      <a:srgbClr val="000001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Research Aims &amp; Objectives</a:t>
                </a:r>
              </a:p>
              <a:p>
                <a:pPr algn="ctr">
                  <a:lnSpc>
                    <a:spcPts val="3379"/>
                  </a:lnSpc>
                </a:pPr>
              </a:p>
              <a:p>
                <a:pPr algn="ctr">
                  <a:lnSpc>
                    <a:spcPts val="337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028700" y="2667008"/>
            <a:ext cx="15730345" cy="6107322"/>
            <a:chOff x="0" y="0"/>
            <a:chExt cx="20973793" cy="814309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230481" y="242007"/>
              <a:ext cx="20743312" cy="2420196"/>
              <a:chOff x="0" y="0"/>
              <a:chExt cx="2926319" cy="34142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926319" cy="341424"/>
              </a:xfrm>
              <a:custGeom>
                <a:avLst/>
                <a:gdLst/>
                <a:ahLst/>
                <a:cxnLst/>
                <a:rect r="r" b="b" t="t" l="l"/>
                <a:pathLst>
                  <a:path h="341424" w="2926319">
                    <a:moveTo>
                      <a:pt x="24885" y="0"/>
                    </a:moveTo>
                    <a:lnTo>
                      <a:pt x="2901434" y="0"/>
                    </a:lnTo>
                    <a:cubicBezTo>
                      <a:pt x="2915178" y="0"/>
                      <a:pt x="2926319" y="11142"/>
                      <a:pt x="2926319" y="24885"/>
                    </a:cubicBezTo>
                    <a:lnTo>
                      <a:pt x="2926319" y="316539"/>
                    </a:lnTo>
                    <a:cubicBezTo>
                      <a:pt x="2926319" y="323139"/>
                      <a:pt x="2923698" y="329469"/>
                      <a:pt x="2919031" y="334135"/>
                    </a:cubicBezTo>
                    <a:cubicBezTo>
                      <a:pt x="2914364" y="338802"/>
                      <a:pt x="2908034" y="341424"/>
                      <a:pt x="2901434" y="341424"/>
                    </a:cubicBezTo>
                    <a:lnTo>
                      <a:pt x="24885" y="341424"/>
                    </a:lnTo>
                    <a:cubicBezTo>
                      <a:pt x="11142" y="341424"/>
                      <a:pt x="0" y="330283"/>
                      <a:pt x="0" y="316539"/>
                    </a:cubicBezTo>
                    <a:lnTo>
                      <a:pt x="0" y="24885"/>
                    </a:lnTo>
                    <a:cubicBezTo>
                      <a:pt x="0" y="11142"/>
                      <a:pt x="11142" y="0"/>
                      <a:pt x="24885" y="0"/>
                    </a:cubicBezTo>
                    <a:close/>
                  </a:path>
                </a:pathLst>
              </a:custGeom>
              <a:solidFill>
                <a:srgbClr val="FFC05C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2926319" cy="37952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33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20743312" cy="8143096"/>
              <a:chOff x="0" y="0"/>
              <a:chExt cx="2926319" cy="114877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926319" cy="1148770"/>
              </a:xfrm>
              <a:custGeom>
                <a:avLst/>
                <a:gdLst/>
                <a:ahLst/>
                <a:cxnLst/>
                <a:rect r="r" b="b" t="t" l="l"/>
                <a:pathLst>
                  <a:path h="1148770" w="2926319">
                    <a:moveTo>
                      <a:pt x="25383" y="0"/>
                    </a:moveTo>
                    <a:lnTo>
                      <a:pt x="2900936" y="0"/>
                    </a:lnTo>
                    <a:cubicBezTo>
                      <a:pt x="2907668" y="0"/>
                      <a:pt x="2914125" y="2674"/>
                      <a:pt x="2918885" y="7435"/>
                    </a:cubicBezTo>
                    <a:cubicBezTo>
                      <a:pt x="2923645" y="12195"/>
                      <a:pt x="2926319" y="18651"/>
                      <a:pt x="2926319" y="25383"/>
                    </a:cubicBezTo>
                    <a:lnTo>
                      <a:pt x="2926319" y="1123387"/>
                    </a:lnTo>
                    <a:cubicBezTo>
                      <a:pt x="2926319" y="1130119"/>
                      <a:pt x="2923645" y="1136575"/>
                      <a:pt x="2918885" y="1141336"/>
                    </a:cubicBezTo>
                    <a:cubicBezTo>
                      <a:pt x="2914125" y="1146096"/>
                      <a:pt x="2907668" y="1148770"/>
                      <a:pt x="2900936" y="1148770"/>
                    </a:cubicBezTo>
                    <a:lnTo>
                      <a:pt x="25383" y="1148770"/>
                    </a:lnTo>
                    <a:cubicBezTo>
                      <a:pt x="18651" y="1148770"/>
                      <a:pt x="12195" y="1146096"/>
                      <a:pt x="7435" y="1141336"/>
                    </a:cubicBezTo>
                    <a:cubicBezTo>
                      <a:pt x="2674" y="1136575"/>
                      <a:pt x="0" y="1130119"/>
                      <a:pt x="0" y="1123387"/>
                    </a:cubicBezTo>
                    <a:lnTo>
                      <a:pt x="0" y="25383"/>
                    </a:lnTo>
                    <a:cubicBezTo>
                      <a:pt x="0" y="18651"/>
                      <a:pt x="2674" y="12195"/>
                      <a:pt x="7435" y="7435"/>
                    </a:cubicBezTo>
                    <a:cubicBezTo>
                      <a:pt x="12195" y="2674"/>
                      <a:pt x="18651" y="0"/>
                      <a:pt x="253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926319" cy="1186870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0">
                  <a:lnSpc>
                    <a:spcPts val="3379"/>
                  </a:lnSpc>
                  <a:spcBef>
                    <a:spcPct val="0"/>
                  </a:spcBef>
                </a:pPr>
              </a:p>
              <a:p>
                <a:pPr algn="ctr" marL="518168" indent="-259084" lvl="1">
                  <a:lnSpc>
                    <a:spcPts val="312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en-US" b="true" sz="2400" strike="noStrike" u="none">
                    <a:solidFill>
                      <a:srgbClr val="000001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Improve early warning systems using AI</a:t>
                </a:r>
                <a:r>
                  <a:rPr lang="en-US" sz="2400" strike="noStrike" u="none">
                    <a:solidFill>
                      <a:srgbClr val="000001"/>
                    </a:solidFill>
                    <a:latin typeface="Klein"/>
                    <a:ea typeface="Klein"/>
                    <a:cs typeface="Klein"/>
                    <a:sym typeface="Klein"/>
                  </a:rPr>
                  <a:t>.</a:t>
                </a:r>
              </a:p>
              <a:p>
                <a:pPr algn="ctr" marL="518168" indent="-259084" lvl="1">
                  <a:lnSpc>
                    <a:spcPts val="312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en-US" b="true" sz="2400" strike="noStrike" u="none">
                    <a:solidFill>
                      <a:srgbClr val="000001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Objectives:</a:t>
                </a:r>
              </a:p>
              <a:p>
                <a:pPr algn="ctr">
                  <a:lnSpc>
                    <a:spcPts val="3379"/>
                  </a:lnSpc>
                  <a:spcBef>
                    <a:spcPct val="0"/>
                  </a:spcBef>
                </a:pPr>
              </a:p>
              <a:p>
                <a:pPr algn="ctr" marL="1122670" indent="-374223" lvl="2">
                  <a:lnSpc>
                    <a:spcPts val="3379"/>
                  </a:lnSpc>
                  <a:spcBef>
                    <a:spcPct val="0"/>
                  </a:spcBef>
                  <a:buFont typeface="Arial"/>
                  <a:buChar char="⚬"/>
                </a:pPr>
                <a:r>
                  <a:rPr lang="en-US" sz="2599" strike="noStrike" u="none">
                    <a:solidFill>
                      <a:srgbClr val="000001"/>
                    </a:solidFill>
                    <a:latin typeface="Klein"/>
                    <a:ea typeface="Klein"/>
                    <a:cs typeface="Klein"/>
                    <a:sym typeface="Klein"/>
                  </a:rPr>
                  <a:t>Develop ML models with structured data.</a:t>
                </a:r>
              </a:p>
              <a:p>
                <a:pPr algn="ctr" marL="1122670" indent="-374223" lvl="2">
                  <a:lnSpc>
                    <a:spcPts val="3379"/>
                  </a:lnSpc>
                  <a:spcBef>
                    <a:spcPct val="0"/>
                  </a:spcBef>
                  <a:buFont typeface="Arial"/>
                  <a:buChar char="⚬"/>
                </a:pPr>
                <a:r>
                  <a:rPr lang="en-US" sz="2599" strike="noStrike" u="none">
                    <a:solidFill>
                      <a:srgbClr val="000001"/>
                    </a:solidFill>
                    <a:latin typeface="Klein"/>
                    <a:ea typeface="Klein"/>
                    <a:cs typeface="Klein"/>
                    <a:sym typeface="Klein"/>
                  </a:rPr>
                  <a:t>Implement U-Net for image-based mapping.</a:t>
                </a:r>
              </a:p>
              <a:p>
                <a:pPr algn="ctr" marL="1122670" indent="-374223" lvl="2">
                  <a:lnSpc>
                    <a:spcPts val="3379"/>
                  </a:lnSpc>
                  <a:spcBef>
                    <a:spcPct val="0"/>
                  </a:spcBef>
                  <a:buFont typeface="Arial"/>
                  <a:buChar char="⚬"/>
                </a:pPr>
                <a:r>
                  <a:rPr lang="en-US" sz="2599" strike="noStrike" u="none">
                    <a:solidFill>
                      <a:srgbClr val="000001"/>
                    </a:solidFill>
                    <a:latin typeface="Klein"/>
                    <a:ea typeface="Klein"/>
                    <a:cs typeface="Klein"/>
                    <a:sym typeface="Klein"/>
                  </a:rPr>
                  <a:t>Integrate both in a unified dashboard.</a:t>
                </a:r>
              </a:p>
              <a:p>
                <a:pPr algn="ctr" marL="1122670" indent="-374223" lvl="2">
                  <a:lnSpc>
                    <a:spcPts val="3379"/>
                  </a:lnSpc>
                  <a:spcBef>
                    <a:spcPct val="0"/>
                  </a:spcBef>
                  <a:buFont typeface="Arial"/>
                  <a:buChar char="⚬"/>
                </a:pPr>
                <a:r>
                  <a:rPr lang="en-US" sz="2599" strike="noStrike" u="none">
                    <a:solidFill>
                      <a:srgbClr val="000001"/>
                    </a:solidFill>
                    <a:latin typeface="Klein"/>
                    <a:ea typeface="Klein"/>
                    <a:cs typeface="Klein"/>
                    <a:sym typeface="Klein"/>
                  </a:rPr>
                  <a:t>Evaluate using metrics like Accuracy, F1, AUC-ROC, IoU.</a:t>
                </a:r>
              </a:p>
              <a:p>
                <a:pPr algn="ctr">
                  <a:lnSpc>
                    <a:spcPts val="3379"/>
                  </a:lnSpc>
                  <a:spcBef>
                    <a:spcPct val="0"/>
                  </a:spcBef>
                </a:pPr>
              </a:p>
              <a:p>
                <a:pPr algn="ctr" marL="0" indent="0" lvl="0">
                  <a:lnSpc>
                    <a:spcPts val="3379"/>
                  </a:lnSpc>
                  <a:spcBef>
                    <a:spcPct val="0"/>
                  </a:spcBef>
                </a:pPr>
              </a:p>
              <a:p>
                <a:pPr algn="ctr" marL="0" indent="0" lvl="0">
                  <a:lnSpc>
                    <a:spcPts val="3379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5152" y="933450"/>
            <a:ext cx="10239253" cy="263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2"/>
              </a:lnSpc>
            </a:pPr>
          </a:p>
          <a:p>
            <a:pPr algn="ctr">
              <a:lnSpc>
                <a:spcPts val="5192"/>
              </a:lnSpc>
            </a:pPr>
            <a:r>
              <a:rPr lang="en-US" sz="3709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Research Questions</a:t>
            </a:r>
          </a:p>
          <a:p>
            <a:pPr algn="ctr">
              <a:lnSpc>
                <a:spcPts val="5192"/>
              </a:lnSpc>
            </a:pPr>
          </a:p>
          <a:p>
            <a:pPr algn="ctr">
              <a:lnSpc>
                <a:spcPts val="519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374404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2" y="0"/>
                </a:lnTo>
                <a:lnTo>
                  <a:pt x="3539192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4801" y="3878679"/>
            <a:ext cx="15738023" cy="336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</a:p>
          <a:p>
            <a:pPr algn="l" marL="690182" indent="-345091" lvl="1">
              <a:lnSpc>
                <a:spcPts val="4475"/>
              </a:lnSpc>
              <a:buAutoNum type="arabicPeriod" startAt="1"/>
            </a:pPr>
            <a:r>
              <a:rPr lang="en-US" sz="31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effectively can AI predict flood risk and map vulnerable areas?</a:t>
            </a:r>
          </a:p>
          <a:p>
            <a:pPr algn="l" marL="690182" indent="-345091" lvl="1">
              <a:lnSpc>
                <a:spcPts val="4475"/>
              </a:lnSpc>
              <a:buAutoNum type="arabicPeriod" startAt="1"/>
            </a:pPr>
            <a:r>
              <a:rPr lang="en-US" sz="31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do ML models compare with traditional methods?</a:t>
            </a:r>
          </a:p>
          <a:p>
            <a:pPr algn="l" marL="690182" indent="-345091" lvl="1">
              <a:lnSpc>
                <a:spcPts val="4475"/>
              </a:lnSpc>
              <a:buAutoNum type="arabicPeriod" startAt="1"/>
            </a:pPr>
            <a:r>
              <a:rPr lang="en-US" sz="31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accurate is U-Net in segmenting satellite images for floods?</a:t>
            </a:r>
          </a:p>
          <a:p>
            <a:pPr algn="l">
              <a:lnSpc>
                <a:spcPts val="4475"/>
              </a:lnSpc>
            </a:pPr>
          </a:p>
          <a:p>
            <a:pPr algn="l">
              <a:lnSpc>
                <a:spcPts val="447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05955" y="-1045531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7713" y="-495565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63402"/>
            <a:ext cx="5009041" cy="5009041"/>
            <a:chOff x="0" y="0"/>
            <a:chExt cx="1319254" cy="13192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9254" cy="1319254"/>
            </a:xfrm>
            <a:custGeom>
              <a:avLst/>
              <a:gdLst/>
              <a:ahLst/>
              <a:cxnLst/>
              <a:rect r="r" b="b" t="t" l="l"/>
              <a:pathLst>
                <a:path h="1319254" w="1319254">
                  <a:moveTo>
                    <a:pt x="92735" y="0"/>
                  </a:moveTo>
                  <a:lnTo>
                    <a:pt x="1226518" y="0"/>
                  </a:lnTo>
                  <a:cubicBezTo>
                    <a:pt x="1277735" y="0"/>
                    <a:pt x="1319254" y="41519"/>
                    <a:pt x="1319254" y="92735"/>
                  </a:cubicBezTo>
                  <a:lnTo>
                    <a:pt x="1319254" y="1226518"/>
                  </a:lnTo>
                  <a:cubicBezTo>
                    <a:pt x="1319254" y="1251113"/>
                    <a:pt x="1309483" y="1274701"/>
                    <a:pt x="1292092" y="1292092"/>
                  </a:cubicBezTo>
                  <a:cubicBezTo>
                    <a:pt x="1274701" y="1309483"/>
                    <a:pt x="1251113" y="1319254"/>
                    <a:pt x="1226518" y="1319254"/>
                  </a:cubicBezTo>
                  <a:lnTo>
                    <a:pt x="92735" y="1319254"/>
                  </a:lnTo>
                  <a:cubicBezTo>
                    <a:pt x="68140" y="1319254"/>
                    <a:pt x="44553" y="1309483"/>
                    <a:pt x="27162" y="1292092"/>
                  </a:cubicBezTo>
                  <a:cubicBezTo>
                    <a:pt x="9770" y="1274701"/>
                    <a:pt x="0" y="1251113"/>
                    <a:pt x="0" y="1226518"/>
                  </a:cubicBezTo>
                  <a:lnTo>
                    <a:pt x="0" y="92735"/>
                  </a:lnTo>
                  <a:cubicBezTo>
                    <a:pt x="0" y="68140"/>
                    <a:pt x="9770" y="44553"/>
                    <a:pt x="27162" y="27162"/>
                  </a:cubicBezTo>
                  <a:cubicBezTo>
                    <a:pt x="44553" y="9770"/>
                    <a:pt x="68140" y="0"/>
                    <a:pt x="92735" y="0"/>
                  </a:cubicBezTo>
                  <a:close/>
                </a:path>
              </a:pathLst>
            </a:custGeom>
            <a:solidFill>
              <a:srgbClr val="593EA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19254" cy="135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39479" y="2963402"/>
            <a:ext cx="5009041" cy="5009041"/>
            <a:chOff x="0" y="0"/>
            <a:chExt cx="1319254" cy="13192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9254" cy="1319254"/>
            </a:xfrm>
            <a:custGeom>
              <a:avLst/>
              <a:gdLst/>
              <a:ahLst/>
              <a:cxnLst/>
              <a:rect r="r" b="b" t="t" l="l"/>
              <a:pathLst>
                <a:path h="1319254" w="1319254">
                  <a:moveTo>
                    <a:pt x="92735" y="0"/>
                  </a:moveTo>
                  <a:lnTo>
                    <a:pt x="1226518" y="0"/>
                  </a:lnTo>
                  <a:cubicBezTo>
                    <a:pt x="1277735" y="0"/>
                    <a:pt x="1319254" y="41519"/>
                    <a:pt x="1319254" y="92735"/>
                  </a:cubicBezTo>
                  <a:lnTo>
                    <a:pt x="1319254" y="1226518"/>
                  </a:lnTo>
                  <a:cubicBezTo>
                    <a:pt x="1319254" y="1251113"/>
                    <a:pt x="1309483" y="1274701"/>
                    <a:pt x="1292092" y="1292092"/>
                  </a:cubicBezTo>
                  <a:cubicBezTo>
                    <a:pt x="1274701" y="1309483"/>
                    <a:pt x="1251113" y="1319254"/>
                    <a:pt x="1226518" y="1319254"/>
                  </a:cubicBezTo>
                  <a:lnTo>
                    <a:pt x="92735" y="1319254"/>
                  </a:lnTo>
                  <a:cubicBezTo>
                    <a:pt x="68140" y="1319254"/>
                    <a:pt x="44553" y="1309483"/>
                    <a:pt x="27162" y="1292092"/>
                  </a:cubicBezTo>
                  <a:cubicBezTo>
                    <a:pt x="9770" y="1274701"/>
                    <a:pt x="0" y="1251113"/>
                    <a:pt x="0" y="1226518"/>
                  </a:cubicBezTo>
                  <a:lnTo>
                    <a:pt x="0" y="92735"/>
                  </a:lnTo>
                  <a:cubicBezTo>
                    <a:pt x="0" y="68140"/>
                    <a:pt x="9770" y="44553"/>
                    <a:pt x="27162" y="27162"/>
                  </a:cubicBezTo>
                  <a:cubicBezTo>
                    <a:pt x="44553" y="9770"/>
                    <a:pt x="68140" y="0"/>
                    <a:pt x="92735" y="0"/>
                  </a:cubicBezTo>
                  <a:close/>
                </a:path>
              </a:pathLst>
            </a:custGeom>
            <a:solidFill>
              <a:srgbClr val="FFFDF9"/>
            </a:solidFill>
            <a:ln w="38100" cap="rnd">
              <a:solidFill>
                <a:srgbClr val="593EA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19254" cy="135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90866" y="3784855"/>
            <a:ext cx="5357654" cy="299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3"/>
              </a:lnSpc>
            </a:pPr>
          </a:p>
          <a:p>
            <a:pPr algn="l">
              <a:lnSpc>
                <a:spcPts val="2643"/>
              </a:lnSpc>
            </a:pPr>
          </a:p>
          <a:p>
            <a:pPr algn="l" marL="815220" indent="-271740" lvl="2">
              <a:lnSpc>
                <a:spcPts val="2643"/>
              </a:lnSpc>
              <a:buFont typeface="Arial"/>
              <a:buChar char="⚬"/>
            </a:pPr>
            <a:r>
              <a:rPr lang="en-US" sz="1887">
                <a:solidFill>
                  <a:srgbClr val="593EA1"/>
                </a:solidFill>
                <a:latin typeface="Canva Sans"/>
                <a:ea typeface="Canva Sans"/>
                <a:cs typeface="Canva Sans"/>
                <a:sym typeface="Canva Sans"/>
              </a:rPr>
              <a:t>Data Preprocessing (balancing, normalization, augmentation).</a:t>
            </a:r>
          </a:p>
          <a:p>
            <a:pPr algn="l" marL="815220" indent="-271740" lvl="2">
              <a:lnSpc>
                <a:spcPts val="2643"/>
              </a:lnSpc>
              <a:buFont typeface="Arial"/>
              <a:buChar char="⚬"/>
            </a:pPr>
            <a:r>
              <a:rPr lang="en-US" sz="1887">
                <a:solidFill>
                  <a:srgbClr val="593EA1"/>
                </a:solidFill>
                <a:latin typeface="Canva Sans"/>
                <a:ea typeface="Canva Sans"/>
                <a:cs typeface="Canva Sans"/>
                <a:sym typeface="Canva Sans"/>
              </a:rPr>
              <a:t>Model Training (XGBoost, RF, U-Net).</a:t>
            </a:r>
          </a:p>
          <a:p>
            <a:pPr algn="l" marL="815220" indent="-271740" lvl="2">
              <a:lnSpc>
                <a:spcPts val="2643"/>
              </a:lnSpc>
              <a:buFont typeface="Arial"/>
              <a:buChar char="⚬"/>
            </a:pPr>
            <a:r>
              <a:rPr lang="en-US" sz="1887">
                <a:solidFill>
                  <a:srgbClr val="593EA1"/>
                </a:solidFill>
                <a:latin typeface="Canva Sans"/>
                <a:ea typeface="Canva Sans"/>
                <a:cs typeface="Canva Sans"/>
                <a:sym typeface="Canva Sans"/>
              </a:rPr>
              <a:t>Evaluation using cross-validation.</a:t>
            </a:r>
          </a:p>
          <a:p>
            <a:pPr algn="l">
              <a:lnSpc>
                <a:spcPts val="2643"/>
              </a:lnSpc>
            </a:pPr>
          </a:p>
          <a:p>
            <a:pPr algn="l">
              <a:lnSpc>
                <a:spcPts val="2643"/>
              </a:lnSpc>
            </a:pPr>
          </a:p>
          <a:p>
            <a:pPr algn="l">
              <a:lnSpc>
                <a:spcPts val="2643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250259" y="2963402"/>
            <a:ext cx="5009041" cy="5009041"/>
            <a:chOff x="0" y="0"/>
            <a:chExt cx="1319254" cy="13192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9254" cy="1319254"/>
            </a:xfrm>
            <a:custGeom>
              <a:avLst/>
              <a:gdLst/>
              <a:ahLst/>
              <a:cxnLst/>
              <a:rect r="r" b="b" t="t" l="l"/>
              <a:pathLst>
                <a:path h="1319254" w="1319254">
                  <a:moveTo>
                    <a:pt x="92735" y="0"/>
                  </a:moveTo>
                  <a:lnTo>
                    <a:pt x="1226518" y="0"/>
                  </a:lnTo>
                  <a:cubicBezTo>
                    <a:pt x="1277735" y="0"/>
                    <a:pt x="1319254" y="41519"/>
                    <a:pt x="1319254" y="92735"/>
                  </a:cubicBezTo>
                  <a:lnTo>
                    <a:pt x="1319254" y="1226518"/>
                  </a:lnTo>
                  <a:cubicBezTo>
                    <a:pt x="1319254" y="1251113"/>
                    <a:pt x="1309483" y="1274701"/>
                    <a:pt x="1292092" y="1292092"/>
                  </a:cubicBezTo>
                  <a:cubicBezTo>
                    <a:pt x="1274701" y="1309483"/>
                    <a:pt x="1251113" y="1319254"/>
                    <a:pt x="1226518" y="1319254"/>
                  </a:cubicBezTo>
                  <a:lnTo>
                    <a:pt x="92735" y="1319254"/>
                  </a:lnTo>
                  <a:cubicBezTo>
                    <a:pt x="68140" y="1319254"/>
                    <a:pt x="44553" y="1309483"/>
                    <a:pt x="27162" y="1292092"/>
                  </a:cubicBezTo>
                  <a:cubicBezTo>
                    <a:pt x="9770" y="1274701"/>
                    <a:pt x="0" y="1251113"/>
                    <a:pt x="0" y="1226518"/>
                  </a:cubicBezTo>
                  <a:lnTo>
                    <a:pt x="0" y="92735"/>
                  </a:lnTo>
                  <a:cubicBezTo>
                    <a:pt x="0" y="68140"/>
                    <a:pt x="9770" y="44553"/>
                    <a:pt x="27162" y="27162"/>
                  </a:cubicBezTo>
                  <a:cubicBezTo>
                    <a:pt x="44553" y="9770"/>
                    <a:pt x="68140" y="0"/>
                    <a:pt x="92735" y="0"/>
                  </a:cubicBezTo>
                  <a:close/>
                </a:path>
              </a:pathLst>
            </a:custGeom>
            <a:solidFill>
              <a:srgbClr val="593EA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19254" cy="135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993851" y="3775330"/>
            <a:ext cx="3955586" cy="249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2"/>
              </a:lnSpc>
            </a:pPr>
          </a:p>
          <a:p>
            <a:pPr algn="l">
              <a:lnSpc>
                <a:spcPts val="3302"/>
              </a:lnSpc>
            </a:pPr>
          </a:p>
          <a:p>
            <a:pPr algn="l">
              <a:lnSpc>
                <a:spcPts val="3302"/>
              </a:lnSpc>
            </a:pPr>
            <a:r>
              <a:rPr lang="en-US" sz="2358">
                <a:solidFill>
                  <a:srgbClr val="A2DFD9"/>
                </a:solidFill>
                <a:latin typeface="Canva Sans"/>
                <a:ea typeface="Canva Sans"/>
                <a:cs typeface="Canva Sans"/>
                <a:sym typeface="Canva Sans"/>
              </a:rPr>
              <a:t>Deployment with Streamlit</a:t>
            </a:r>
          </a:p>
          <a:p>
            <a:pPr algn="l">
              <a:lnSpc>
                <a:spcPts val="3302"/>
              </a:lnSpc>
            </a:pPr>
          </a:p>
          <a:p>
            <a:pPr algn="l">
              <a:lnSpc>
                <a:spcPts val="3302"/>
              </a:lnSpc>
            </a:pPr>
          </a:p>
          <a:p>
            <a:pPr algn="l">
              <a:lnSpc>
                <a:spcPts val="3302"/>
              </a:lnSpc>
            </a:pPr>
          </a:p>
        </p:txBody>
      </p:sp>
      <p:sp>
        <p:nvSpPr>
          <p:cNvPr name="AutoShape 13" id="13"/>
          <p:cNvSpPr/>
          <p:nvPr/>
        </p:nvSpPr>
        <p:spPr>
          <a:xfrm>
            <a:off x="6037741" y="5467923"/>
            <a:ext cx="3106259" cy="2504521"/>
          </a:xfrm>
          <a:prstGeom prst="line">
            <a:avLst/>
          </a:prstGeom>
          <a:ln cap="flat" w="66675">
            <a:solidFill>
              <a:srgbClr val="593EA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648521" y="5467923"/>
            <a:ext cx="3106259" cy="2504521"/>
          </a:xfrm>
          <a:prstGeom prst="line">
            <a:avLst/>
          </a:prstGeom>
          <a:ln cap="flat" w="66675">
            <a:solidFill>
              <a:srgbClr val="593EA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365152" y="819150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2293" y="3784855"/>
            <a:ext cx="3521856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DFD9"/>
                </a:solidFill>
                <a:latin typeface="Canva Sans"/>
                <a:ea typeface="Canva Sans"/>
                <a:cs typeface="Canva Sans"/>
                <a:sym typeface="Canva Sans"/>
              </a:rPr>
              <a:t>Data from Kaggle: hydrological parameters + satellite imagery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91718" y="0"/>
            <a:ext cx="7696282" cy="10287000"/>
            <a:chOff x="0" y="0"/>
            <a:chExt cx="7126187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26187" cy="9525000"/>
            </a:xfrm>
            <a:custGeom>
              <a:avLst/>
              <a:gdLst/>
              <a:ahLst/>
              <a:cxnLst/>
              <a:rect r="r" b="b" t="t" l="l"/>
              <a:pathLst>
                <a:path h="9525000" w="7126187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42290" y="0"/>
                    <a:pt x="541590" y="0"/>
                  </a:cubicBezTo>
                  <a:lnTo>
                    <a:pt x="6584597" y="0"/>
                  </a:lnTo>
                  <a:cubicBezTo>
                    <a:pt x="6883897" y="0"/>
                    <a:pt x="7126187" y="217170"/>
                    <a:pt x="7126187" y="482600"/>
                  </a:cubicBezTo>
                  <a:lnTo>
                    <a:pt x="7126187" y="9042400"/>
                  </a:lnTo>
                  <a:cubicBezTo>
                    <a:pt x="7126187" y="9309100"/>
                    <a:pt x="6883897" y="9525000"/>
                    <a:pt x="6584597" y="9525000"/>
                  </a:cubicBezTo>
                  <a:lnTo>
                    <a:pt x="541590" y="9525000"/>
                  </a:lnTo>
                  <a:cubicBezTo>
                    <a:pt x="243716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309" t="0" r="-5030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3630426"/>
            <a:ext cx="9737029" cy="425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78"/>
              </a:lnSpc>
              <a:spcBef>
                <a:spcPct val="0"/>
              </a:spcBef>
            </a:pPr>
          </a:p>
          <a:p>
            <a:pPr algn="ctr" marL="738648" indent="-369324" lvl="1">
              <a:lnSpc>
                <a:spcPts val="4789"/>
              </a:lnSpc>
              <a:spcBef>
                <a:spcPct val="0"/>
              </a:spcBef>
              <a:buFont typeface="Arial"/>
              <a:buChar char="•"/>
            </a:pPr>
            <a:r>
              <a:rPr lang="en-US" sz="3421" u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Random Forest: Good for feature importance and interpretation.</a:t>
            </a:r>
          </a:p>
          <a:p>
            <a:pPr algn="ctr" marL="738648" indent="-369324" lvl="1">
              <a:lnSpc>
                <a:spcPts val="4789"/>
              </a:lnSpc>
              <a:spcBef>
                <a:spcPct val="0"/>
              </a:spcBef>
              <a:buFont typeface="Arial"/>
              <a:buChar char="•"/>
            </a:pPr>
            <a:r>
              <a:rPr lang="en-US" sz="3421" u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XGBoost: Excellent accuracy and speed with imbalanced data.</a:t>
            </a:r>
          </a:p>
          <a:p>
            <a:pPr algn="ctr" marL="738648" indent="-369324" lvl="1">
              <a:lnSpc>
                <a:spcPts val="4789"/>
              </a:lnSpc>
              <a:spcBef>
                <a:spcPct val="0"/>
              </a:spcBef>
              <a:buFont typeface="Arial"/>
              <a:buChar char="•"/>
            </a:pPr>
            <a:r>
              <a:rPr lang="en-US" sz="3421" u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Tuned via GridSearchCV.</a:t>
            </a:r>
          </a:p>
          <a:p>
            <a:pPr algn="ctr">
              <a:lnSpc>
                <a:spcPts val="3278"/>
              </a:lnSpc>
              <a:spcBef>
                <a:spcPct val="0"/>
              </a:spcBef>
            </a:pPr>
          </a:p>
          <a:p>
            <a:pPr algn="ctr">
              <a:lnSpc>
                <a:spcPts val="327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233077"/>
            <a:ext cx="7623017" cy="337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2"/>
              </a:lnSpc>
            </a:pPr>
          </a:p>
          <a:p>
            <a:pPr algn="ctr">
              <a:lnSpc>
                <a:spcPts val="5412"/>
              </a:lnSpc>
            </a:pPr>
            <a:r>
              <a:rPr lang="en-US" sz="5359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ML MODELS FOR FLOOD RISK</a:t>
            </a:r>
          </a:p>
          <a:p>
            <a:pPr algn="ctr">
              <a:lnSpc>
                <a:spcPts val="7836"/>
              </a:lnSpc>
            </a:pPr>
          </a:p>
          <a:p>
            <a:pPr algn="ctr">
              <a:lnSpc>
                <a:spcPts val="737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2627006" y="1100004"/>
            <a:ext cx="276611" cy="11517155"/>
            <a:chOff x="0" y="0"/>
            <a:chExt cx="72852" cy="3033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852" cy="3033325"/>
            </a:xfrm>
            <a:custGeom>
              <a:avLst/>
              <a:gdLst/>
              <a:ahLst/>
              <a:cxnLst/>
              <a:rect r="r" b="b" t="t" l="l"/>
              <a:pathLst>
                <a:path h="3033325" w="72852">
                  <a:moveTo>
                    <a:pt x="0" y="0"/>
                  </a:moveTo>
                  <a:lnTo>
                    <a:pt x="72852" y="0"/>
                  </a:lnTo>
                  <a:lnTo>
                    <a:pt x="72852" y="3033325"/>
                  </a:lnTo>
                  <a:lnTo>
                    <a:pt x="0" y="3033325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72852" cy="3033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12617" y="6720276"/>
            <a:ext cx="11375383" cy="3566724"/>
            <a:chOff x="0" y="0"/>
            <a:chExt cx="2995986" cy="939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95986" cy="939384"/>
            </a:xfrm>
            <a:custGeom>
              <a:avLst/>
              <a:gdLst/>
              <a:ahLst/>
              <a:cxnLst/>
              <a:rect r="r" b="b" t="t" l="l"/>
              <a:pathLst>
                <a:path h="939384" w="2995986">
                  <a:moveTo>
                    <a:pt x="0" y="0"/>
                  </a:moveTo>
                  <a:lnTo>
                    <a:pt x="2995986" y="0"/>
                  </a:lnTo>
                  <a:lnTo>
                    <a:pt x="2995986" y="939384"/>
                  </a:lnTo>
                  <a:lnTo>
                    <a:pt x="0" y="939384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995986" cy="939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7168658" cy="10287000"/>
            <a:chOff x="0" y="0"/>
            <a:chExt cx="1888042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80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88042">
                  <a:moveTo>
                    <a:pt x="0" y="0"/>
                  </a:moveTo>
                  <a:lnTo>
                    <a:pt x="1888042" y="0"/>
                  </a:lnTo>
                  <a:lnTo>
                    <a:pt x="188804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2D8A8D">
                    <a:alpha val="100000"/>
                  </a:srgbClr>
                </a:gs>
                <a:gs pos="50000">
                  <a:srgbClr val="0A3F3A">
                    <a:alpha val="100000"/>
                  </a:srgbClr>
                </a:gs>
                <a:gs pos="100000">
                  <a:srgbClr val="2BA697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888042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62361" y="810905"/>
            <a:ext cx="600331" cy="600331"/>
          </a:xfrm>
          <a:custGeom>
            <a:avLst/>
            <a:gdLst/>
            <a:ahLst/>
            <a:cxnLst/>
            <a:rect r="r" b="b" t="t" l="l"/>
            <a:pathLst>
              <a:path h="600331" w="600331">
                <a:moveTo>
                  <a:pt x="0" y="0"/>
                </a:moveTo>
                <a:lnTo>
                  <a:pt x="600331" y="0"/>
                </a:lnTo>
                <a:lnTo>
                  <a:pt x="600331" y="600331"/>
                </a:lnTo>
                <a:lnTo>
                  <a:pt x="0" y="600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69668" y="601832"/>
            <a:ext cx="9441427" cy="625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8"/>
              </a:lnSpc>
            </a:pPr>
          </a:p>
          <a:p>
            <a:pPr algn="just" marL="595010" indent="-297505" lvl="1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U-Net Architecture:</a:t>
            </a:r>
          </a:p>
          <a:p>
            <a:pPr algn="just">
              <a:lnSpc>
                <a:spcPts val="3858"/>
              </a:lnSpc>
            </a:pPr>
          </a:p>
          <a:p>
            <a:pPr algn="just" marL="1190019" indent="-396673" lvl="2">
              <a:lnSpc>
                <a:spcPts val="3858"/>
              </a:lnSpc>
              <a:buFont typeface="Arial"/>
              <a:buChar char="⚬"/>
            </a:pPr>
            <a:r>
              <a:rPr lang="en-US" sz="2755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Encoder-decoder with skip connections.</a:t>
            </a:r>
          </a:p>
          <a:p>
            <a:pPr algn="just">
              <a:lnSpc>
                <a:spcPts val="3858"/>
              </a:lnSpc>
            </a:pPr>
          </a:p>
          <a:p>
            <a:pPr algn="just" marL="595010" indent="-297505" lvl="1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Preprocessing:</a:t>
            </a:r>
          </a:p>
          <a:p>
            <a:pPr algn="just">
              <a:lnSpc>
                <a:spcPts val="3858"/>
              </a:lnSpc>
            </a:pPr>
          </a:p>
          <a:p>
            <a:pPr algn="just" marL="1190019" indent="-396673" lvl="2">
              <a:lnSpc>
                <a:spcPts val="3858"/>
              </a:lnSpc>
              <a:buFont typeface="Arial"/>
              <a:buChar char="⚬"/>
            </a:pPr>
            <a:r>
              <a:rPr lang="en-US" sz="2755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Resizing, normalization, binarization.</a:t>
            </a:r>
          </a:p>
          <a:p>
            <a:pPr algn="just">
              <a:lnSpc>
                <a:spcPts val="3858"/>
              </a:lnSpc>
            </a:pPr>
          </a:p>
          <a:p>
            <a:pPr algn="just" marL="595010" indent="-297505" lvl="1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Augmented with Albumentations.</a:t>
            </a:r>
          </a:p>
          <a:p>
            <a:pPr algn="just" marL="595010" indent="-297505" lvl="1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Trained with custom BCE + Dice loss.</a:t>
            </a:r>
          </a:p>
          <a:p>
            <a:pPr algn="just">
              <a:lnSpc>
                <a:spcPts val="3858"/>
              </a:lnSpc>
            </a:pPr>
          </a:p>
          <a:p>
            <a:pPr algn="just">
              <a:lnSpc>
                <a:spcPts val="385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49381"/>
            <a:ext cx="6306298" cy="686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8"/>
              </a:lnSpc>
            </a:pPr>
          </a:p>
          <a:p>
            <a:pPr algn="l">
              <a:lnSpc>
                <a:spcPts val="7608"/>
              </a:lnSpc>
            </a:pPr>
            <a:r>
              <a:rPr lang="en-US" sz="760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Deep Learning for Flood Mapping</a:t>
            </a:r>
          </a:p>
          <a:p>
            <a:pPr algn="l">
              <a:lnSpc>
                <a:spcPts val="7608"/>
              </a:lnSpc>
            </a:pPr>
          </a:p>
          <a:p>
            <a:pPr algn="l">
              <a:lnSpc>
                <a:spcPts val="760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DAGky9zdNfQ</dc:identifier>
  <dcterms:modified xsi:type="dcterms:W3CDTF">2011-08-01T06:04:30Z</dcterms:modified>
  <cp:revision>1</cp:revision>
  <dc:title>AI-Driven Flood Prediction and Mapping System</dc:title>
</cp:coreProperties>
</file>